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84" r:id="rId2"/>
    <p:sldId id="432" r:id="rId3"/>
    <p:sldId id="385" r:id="rId4"/>
    <p:sldId id="401" r:id="rId5"/>
    <p:sldId id="407" r:id="rId6"/>
    <p:sldId id="408" r:id="rId7"/>
    <p:sldId id="409" r:id="rId8"/>
    <p:sldId id="419" r:id="rId9"/>
    <p:sldId id="410" r:id="rId10"/>
    <p:sldId id="422" r:id="rId11"/>
    <p:sldId id="444" r:id="rId12"/>
    <p:sldId id="412" r:id="rId13"/>
    <p:sldId id="417" r:id="rId14"/>
    <p:sldId id="415" r:id="rId15"/>
    <p:sldId id="420" r:id="rId16"/>
    <p:sldId id="421" r:id="rId17"/>
    <p:sldId id="424" r:id="rId18"/>
    <p:sldId id="426" r:id="rId19"/>
    <p:sldId id="425" r:id="rId20"/>
    <p:sldId id="418" r:id="rId21"/>
    <p:sldId id="416" r:id="rId22"/>
    <p:sldId id="423" r:id="rId23"/>
    <p:sldId id="427" r:id="rId24"/>
    <p:sldId id="428" r:id="rId25"/>
    <p:sldId id="429" r:id="rId26"/>
    <p:sldId id="430" r:id="rId27"/>
    <p:sldId id="431" r:id="rId28"/>
    <p:sldId id="433" r:id="rId29"/>
    <p:sldId id="443" r:id="rId30"/>
    <p:sldId id="434" r:id="rId31"/>
    <p:sldId id="435" r:id="rId32"/>
    <p:sldId id="437" r:id="rId33"/>
    <p:sldId id="436" r:id="rId34"/>
    <p:sldId id="438" r:id="rId35"/>
    <p:sldId id="439" r:id="rId36"/>
    <p:sldId id="440" r:id="rId37"/>
    <p:sldId id="441" r:id="rId38"/>
    <p:sldId id="442" r:id="rId39"/>
  </p:sldIdLst>
  <p:sldSz cx="9144000" cy="6858000" type="screen4x3"/>
  <p:notesSz cx="7104063" cy="10234613"/>
  <p:custShowLst>
    <p:custShow name="Schulung" id="0">
      <p:sldLst>
        <p:sld r:id="rId2"/>
        <p:sld r:id="rId4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3043" autoAdjust="0"/>
  </p:normalViewPr>
  <p:slideViewPr>
    <p:cSldViewPr snapToGrid="0"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508" y="1368"/>
      </p:cViewPr>
      <p:guideLst>
        <p:guide orient="horz" pos="3224"/>
        <p:guide pos="223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F8A52A4-1CE3-4C9D-9D85-AA763D1D9422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91B5509-38A7-42CA-93A2-48347C0F47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99C0E72-13D6-4B22-9B3A-B14876D1DEDB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8445672-D1FD-42F2-8E23-95D3FF229D3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456A5-792D-40A4-8AE9-3ED41F0238F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6A211D-22F1-48EB-8203-6A856B407D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600D-FA18-41F5-B8B7-756221D72D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B814-9C1D-465D-ACE8-245B238130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98BA-CD34-4BEC-8491-329B83BF850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3A29FB-C8B3-4673-A75E-B845AAA4FA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C866-5387-46A1-B097-EBD6B1A83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8A05-1916-4F27-974C-FC1C64EDF20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9CD-DF63-43E8-A133-C56FE3A1FC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E2C6D5-C48A-48AB-85CE-B155E74BEDB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8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359ECD-A6E8-4F9F-802E-BFC02C32DB3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E6C1DC-8015-4F32-BEC3-AC3068637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98A1-6F37-4B79-8FA0-F2C095147CC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FC954-1751-4D69-886D-48F0EB34F71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61" r:id="rId3"/>
    <p:sldLayoutId id="2147484562" r:id="rId4"/>
    <p:sldLayoutId id="2147484563" r:id="rId5"/>
    <p:sldLayoutId id="2147484570" r:id="rId6"/>
    <p:sldLayoutId id="2147484571" r:id="rId7"/>
    <p:sldLayoutId id="2147484572" r:id="rId8"/>
    <p:sldLayoutId id="2147484564" r:id="rId9"/>
    <p:sldLayoutId id="2147484565" r:id="rId10"/>
    <p:sldLayoutId id="2147484566" r:id="rId11"/>
    <p:sldLayoutId id="214748456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inweiseTurnierantrag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18.png"/><Relationship Id="rId4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tertitel 7"/>
          <p:cNvSpPr>
            <a:spLocks noGrp="1"/>
          </p:cNvSpPr>
          <p:nvPr>
            <p:ph type="subTitle" idx="1"/>
          </p:nvPr>
        </p:nvSpPr>
        <p:spPr>
          <a:xfrm>
            <a:off x="1371600" y="3060700"/>
            <a:ext cx="6400800" cy="2889250"/>
          </a:xfrm>
        </p:spPr>
        <p:txBody>
          <a:bodyPr/>
          <a:lstStyle/>
          <a:p>
            <a:r>
              <a:rPr lang="de-DE" b="1" dirty="0" smtClean="0"/>
              <a:t>Ranglistenturnier</a:t>
            </a:r>
            <a:endParaRPr lang="de-DE" dirty="0" smtClean="0"/>
          </a:p>
        </p:txBody>
      </p:sp>
      <p:sp>
        <p:nvSpPr>
          <p:cNvPr id="7171" name="Titel 1"/>
          <p:cNvSpPr>
            <a:spLocks noGrp="1"/>
          </p:cNvSpPr>
          <p:nvPr>
            <p:ph type="title"/>
          </p:nvPr>
        </p:nvSpPr>
        <p:spPr>
          <a:xfrm>
            <a:off x="457200" y="720725"/>
            <a:ext cx="8229600" cy="1143000"/>
          </a:xfrm>
        </p:spPr>
        <p:txBody>
          <a:bodyPr/>
          <a:lstStyle/>
          <a:p>
            <a:pPr eaLnBrk="1" hangingPunct="1"/>
            <a:r>
              <a:rPr lang="de-DE" b="1" smtClean="0"/>
              <a:t>TTT2020</a:t>
            </a:r>
            <a:endParaRPr lang="de-DE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E1B39-A0F3-4AE2-BC02-1996A7ED2E1C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7" name="Fußzeilenplatzhalter 6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FF667-1143-4C15-825E-9200001F9816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3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Auslosung sollten die Standardeinstellungen verwendet werden.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Beim Setzen „Spielstärke nach TTR-Werten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Bezirksebene genügt die Einstellung „Vereinszugehörigkeit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Verbands- und Verbandsbereichsebene ist zusätzlich „Bezirkszugehörigkeit berücksichtigen“ anzuklicken.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„Vereinsinterne Spiele zuerst austragen“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„Spielreihenfolge: Top-Spiel in letzter </a:t>
            </a:r>
            <a:r>
              <a:rPr lang="de-DE" sz="2400" dirty="0" smtClean="0">
                <a:latin typeface="+mn-lt"/>
              </a:rPr>
              <a:t>Runde“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Setzen </a:t>
            </a:r>
            <a:r>
              <a:rPr lang="de-DE" sz="2400" dirty="0">
                <a:latin typeface="+mn-lt"/>
              </a:rPr>
              <a:t>der Gruppenköpfe in der </a:t>
            </a:r>
            <a:r>
              <a:rPr lang="de-DE" sz="2400" dirty="0" smtClean="0">
                <a:latin typeface="+mn-lt"/>
              </a:rPr>
              <a:t>Vorrunde: „Alternierend“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Übernahme der Spieler aus </a:t>
            </a:r>
            <a:r>
              <a:rPr lang="de-DE" sz="2400" dirty="0" smtClean="0">
                <a:latin typeface="+mn-lt"/>
              </a:rPr>
              <a:t>Vorrundengruppen: „Linear“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66510-F36D-4240-A76B-0242B3A72CDE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64000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654050" y="1426030"/>
            <a:ext cx="6802664" cy="10341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784906" y="2328863"/>
            <a:ext cx="4341812" cy="14700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034143" y="4114801"/>
            <a:ext cx="4952999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Erklärungen zu den 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FF667-1143-4C15-825E-9200001F9816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3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Spielreihenfolge</a:t>
            </a:r>
          </a:p>
          <a:p>
            <a:pPr marL="533400" lvl="1" indent="-358775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400" dirty="0" smtClean="0">
                <a:latin typeface="+mn-lt"/>
              </a:rPr>
              <a:t>„Top-Spiel </a:t>
            </a:r>
            <a:r>
              <a:rPr lang="de-DE" sz="2400" dirty="0">
                <a:latin typeface="+mn-lt"/>
              </a:rPr>
              <a:t>in letzter Runde“ bedeutet, dass die stärksten Spieler in der Regel erst in der letzen Runde aufeinandertreffen</a:t>
            </a:r>
            <a:r>
              <a:rPr lang="de-DE" sz="2400" dirty="0" smtClean="0">
                <a:latin typeface="+mn-lt"/>
              </a:rPr>
              <a:t>.</a:t>
            </a:r>
          </a:p>
          <a:p>
            <a:pPr marL="533400" lvl="1" indent="-358775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400" dirty="0" smtClean="0">
                <a:latin typeface="+mn-lt"/>
              </a:rPr>
              <a:t>„Klassische Reihenfolge“ bedeutet, dass ein klassisches Turnierraster zugrundegelegt wird, in dem die </a:t>
            </a:r>
            <a:r>
              <a:rPr lang="de-DE" sz="2400" dirty="0">
                <a:latin typeface="+mn-lt"/>
              </a:rPr>
              <a:t>stärksten Spieler in der Regel b</a:t>
            </a:r>
            <a:r>
              <a:rPr lang="de-DE" sz="2400" dirty="0" smtClean="0">
                <a:latin typeface="+mn-lt"/>
              </a:rPr>
              <a:t>ereits in </a:t>
            </a:r>
            <a:r>
              <a:rPr lang="de-DE" sz="2400" dirty="0">
                <a:latin typeface="+mn-lt"/>
              </a:rPr>
              <a:t>der </a:t>
            </a:r>
            <a:r>
              <a:rPr lang="de-DE" sz="2400" dirty="0" smtClean="0">
                <a:latin typeface="+mn-lt"/>
              </a:rPr>
              <a:t>zweiten Runde aufeinandertreffen.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Erklärungen zu den 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F2B56-562A-4105-A938-30A26E6DB5E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971550"/>
            <a:ext cx="8229600" cy="2533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Setzen der Gruppenköpfe in der Vorrunde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dirty="0">
                <a:latin typeface="+mn-lt"/>
              </a:rPr>
              <a:t>„Alternierend“ bedeutet, dass die Spieler aufgrund der Setzliste nacheinander in die erste, letzte, untere mittlere, obere mittlere Gruppe usw. gesetzt werden.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dirty="0">
                <a:latin typeface="+mn-lt"/>
              </a:rPr>
              <a:t>„Linear“ bedeutet, dass die Spieler aufgrund der Setzliste nacheinander in die erste, zweite, dritte Gruppe usw. gesetzt werden.</a:t>
            </a:r>
            <a:endParaRPr lang="de-DE" sz="2400" dirty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de-DE" sz="2400" dirty="0">
                <a:latin typeface="+mn-lt"/>
              </a:rPr>
              <a:t>Beispiel mit acht Vorrundengruppen: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533400" y="3595688"/>
          <a:ext cx="79291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Alternierend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Setzliste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Gruppe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544513" y="4956175"/>
          <a:ext cx="79291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  <a:gridCol w="869647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Linear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Setzliste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Gruppe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Erklärungen zu den 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F09D0-8886-4EE1-A949-DCD30EBEC19F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11" name="Inhaltsplatzhalter 11"/>
          <p:cNvSpPr txBox="1">
            <a:spLocks/>
          </p:cNvSpPr>
          <p:nvPr/>
        </p:nvSpPr>
        <p:spPr bwMode="auto">
          <a:xfrm>
            <a:off x="457200" y="900113"/>
            <a:ext cx="8382000" cy="3233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lvl="1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2400" dirty="0">
                <a:latin typeface="+mn-lt"/>
              </a:rPr>
              <a:t>Ranglistenspiele: Übernahme der Spieler aus Vorrundengruppen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dirty="0">
                <a:latin typeface="+mn-lt"/>
              </a:rPr>
              <a:t>„</a:t>
            </a:r>
            <a:r>
              <a:rPr lang="de-DE" sz="2000" dirty="0">
                <a:latin typeface="+mn-lt"/>
              </a:rPr>
              <a:t>Linear“ bedeutet, dass die Spieler der Reihe nach aus den Vorrundengruppen 1, 2, 3 usw. in die Zwischenrundengruppen übernommen werden.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dirty="0">
                <a:latin typeface="+mn-lt"/>
              </a:rPr>
              <a:t>„Alternierend“ bedeutet, dass die Spieler nacheinander aus der ersten, letzten, zweiten, vorletzten Gruppe usw. übernommen werden.</a:t>
            </a:r>
          </a:p>
          <a:p>
            <a:pPr marL="0" lvl="1" eaLnBrk="0" hangingPunct="0">
              <a:spcBef>
                <a:spcPct val="20000"/>
              </a:spcBef>
              <a:defRPr/>
            </a:pPr>
            <a:r>
              <a:rPr lang="de-DE" sz="2000" u="sng" dirty="0">
                <a:latin typeface="+mn-lt"/>
              </a:rPr>
              <a:t>Hinweis</a:t>
            </a:r>
            <a:r>
              <a:rPr lang="de-DE" sz="2000" dirty="0">
                <a:latin typeface="+mn-lt"/>
              </a:rPr>
              <a:t>: Diese Option spielt nur eine Rolle bei mindestens 4 Gruppen in der Vorrunde mit anschließender Zwischenrunde mit mindestens 2 Gruppen.</a:t>
            </a:r>
          </a:p>
          <a:p>
            <a:pPr marL="0" lvl="1" eaLnBrk="0" hangingPunct="0">
              <a:spcBef>
                <a:spcPct val="20000"/>
              </a:spcBef>
              <a:defRPr/>
            </a:pPr>
            <a:r>
              <a:rPr lang="de-DE" sz="2000" dirty="0">
                <a:latin typeface="+mn-lt"/>
              </a:rPr>
              <a:t>Beispiel mit vier 6er-Vorrunden- und zwei 6er-Zwischenrundengruppen: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576263" y="4140200"/>
          <a:ext cx="7935684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3921"/>
                <a:gridCol w="1983921"/>
                <a:gridCol w="1983921"/>
                <a:gridCol w="1983921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Linear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Alternierend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Zwisch.rnd.-Grp</a:t>
                      </a:r>
                      <a:r>
                        <a:rPr lang="de-DE" sz="1800" dirty="0" smtClean="0"/>
                        <a:t>. 1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/>
                        <a:t>Zwisch.rnd.-Grp</a:t>
                      </a:r>
                      <a:r>
                        <a:rPr lang="de-DE" sz="1800" dirty="0" smtClean="0"/>
                        <a:t>. 2</a:t>
                      </a:r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Zwisch.rnd.-Grp</a:t>
                      </a:r>
                      <a:r>
                        <a:rPr lang="de-DE" sz="1800" dirty="0" smtClean="0"/>
                        <a:t>. 1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/>
                        <a:t>Zwisch.rnd.-Grp</a:t>
                      </a:r>
                      <a:r>
                        <a:rPr lang="de-DE" sz="1800" dirty="0" smtClean="0"/>
                        <a:t>. 2</a:t>
                      </a:r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1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2.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2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4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3. </a:t>
                      </a:r>
                      <a:r>
                        <a:rPr lang="de-DE" sz="1800" dirty="0" err="1" smtClean="0"/>
                        <a:t>Vorrnd.-Grp</a:t>
                      </a:r>
                      <a:r>
                        <a:rPr lang="de-DE" sz="1800" dirty="0" smtClean="0"/>
                        <a:t>.</a:t>
                      </a:r>
                      <a:r>
                        <a:rPr lang="de-DE" sz="1800" baseline="0" dirty="0" smtClean="0"/>
                        <a:t> 3</a:t>
                      </a:r>
                      <a:endParaRPr lang="de-DE" sz="1800" dirty="0" smtClean="0"/>
                    </a:p>
                  </a:txBody>
                  <a:tcPr marL="54000" marR="5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Auslosung starten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1" y="6080352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8011" y="1244611"/>
            <a:ext cx="2457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8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Auslosung übernehmen (speichern)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4666" y="1231902"/>
            <a:ext cx="26384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059941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8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539" y="1245963"/>
            <a:ext cx="23812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834" y="6055178"/>
            <a:ext cx="29622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8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834" y="6055178"/>
            <a:ext cx="29622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2613025" y="3157086"/>
            <a:ext cx="144623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 smtClean="0"/>
              <a:t>Auf Spieler klicken</a:t>
            </a:r>
            <a:endParaRPr lang="de-DE" sz="1200" dirty="0"/>
          </a:p>
        </p:txBody>
      </p:sp>
      <p:cxnSp>
        <p:nvCxnSpPr>
          <p:cNvPr id="10" name="Gerade Verbindung mit Pfeil 9"/>
          <p:cNvCxnSpPr>
            <a:stCxn id="9" idx="3"/>
          </p:cNvCxnSpPr>
          <p:nvPr/>
        </p:nvCxnSpPr>
        <p:spPr>
          <a:xfrm flipV="1">
            <a:off x="4059255" y="3069773"/>
            <a:ext cx="1285631" cy="2258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Spieler des gleichen Vereins markieren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2143811"/>
            <a:ext cx="80486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A29FB-C8B3-4673-A75E-B845AAA4FAF8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8" name="Inhaltsplatzhalter 11"/>
          <p:cNvSpPr txBox="1">
            <a:spLocks/>
          </p:cNvSpPr>
          <p:nvPr/>
        </p:nvSpPr>
        <p:spPr bwMode="auto">
          <a:xfrm>
            <a:off x="457200" y="1185864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Im Turnierantrag wurden im Abschnitt „Konkurrenzen“ die  folgenden Austragungssysteme ausgewählt: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082142" y="2808514"/>
            <a:ext cx="4310743" cy="11974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Inhaltsplatzhalter 11"/>
          <p:cNvSpPr txBox="1">
            <a:spLocks/>
          </p:cNvSpPr>
          <p:nvPr/>
        </p:nvSpPr>
        <p:spPr bwMode="auto">
          <a:xfrm>
            <a:off x="457200" y="5365978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Nähere Hinweise bekommen Sie in der Präsentation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  <a:hlinkClick r:id="rId3" action="ppaction://hlinkfile"/>
              </a:rPr>
              <a:t>Hinweise für Ausfüllen des Turnierantrags</a:t>
            </a:r>
            <a:endParaRPr lang="de-DE" sz="2400" dirty="0" smtClean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Vereinsinterne Spiele in 1. Runde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756B7-2FB2-4963-91AA-CFEE260E3D59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Gruppenspielplan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52488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7"/>
          <p:cNvSpPr/>
          <p:nvPr/>
        </p:nvSpPr>
        <p:spPr>
          <a:xfrm>
            <a:off x="1033463" y="1490663"/>
            <a:ext cx="4284662" cy="665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033463" y="2427288"/>
            <a:ext cx="4284662" cy="6635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023938" y="3081339"/>
            <a:ext cx="3765550" cy="6415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Gruppenspielplan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756B7-2FB2-4963-91AA-CFEE260E3D59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8665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</a:t>
            </a:r>
            <a:r>
              <a:rPr lang="de-DE" sz="2400" dirty="0" smtClean="0">
                <a:latin typeface="+mn-lt"/>
              </a:rPr>
              <a:t>Darstellung und das Drucken von Spielplänen wird empfohlen, die </a:t>
            </a:r>
            <a:r>
              <a:rPr lang="de-DE" sz="2400" dirty="0">
                <a:latin typeface="+mn-lt"/>
              </a:rPr>
              <a:t>Standardeinstellungen </a:t>
            </a:r>
            <a:r>
              <a:rPr lang="de-DE" sz="2400" dirty="0" smtClean="0">
                <a:latin typeface="+mn-lt"/>
              </a:rPr>
              <a:t>zu verwenden</a:t>
            </a:r>
            <a:r>
              <a:rPr lang="de-DE" sz="2400" dirty="0">
                <a:latin typeface="+mn-lt"/>
              </a:rPr>
              <a:t>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Bei </a:t>
            </a:r>
            <a:r>
              <a:rPr lang="de-DE" sz="2400" dirty="0">
                <a:latin typeface="+mn-lt"/>
              </a:rPr>
              <a:t>Bedarf können die Spielpaarungen jeder Gruppe unter dem Gruppenraster angezeigt bzw. gedruckt werden.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Der Gruppenspielplan kann nach Platzierungen der einzelnen Spieler anstelle der Setzpositionen sortiert werden.</a:t>
            </a:r>
          </a:p>
          <a:p>
            <a:pPr marL="446088" lvl="1" indent="-271463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2000" u="sng" dirty="0">
                <a:latin typeface="+mn-lt"/>
              </a:rPr>
              <a:t>Hinweis</a:t>
            </a:r>
            <a:r>
              <a:rPr lang="de-DE" sz="2000" dirty="0">
                <a:latin typeface="+mn-lt"/>
              </a:rPr>
              <a:t>: Im Gegensatz zur Funktion „Ansicht/Nach Platzierungen sortieren“ des Spielplan-Fensters ist diese Einstellung permanent.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Beim Drucken von Spielplänen werden die Tischnummern </a:t>
            </a:r>
            <a:r>
              <a:rPr lang="de-DE" sz="2400" dirty="0" smtClean="0">
                <a:latin typeface="+mn-lt"/>
              </a:rPr>
              <a:t>laufender Spiele </a:t>
            </a:r>
            <a:r>
              <a:rPr lang="de-DE" sz="2400" dirty="0">
                <a:latin typeface="+mn-lt"/>
              </a:rPr>
              <a:t>standardmäßig </a:t>
            </a:r>
            <a:r>
              <a:rPr lang="de-DE" sz="2400" dirty="0" smtClean="0">
                <a:latin typeface="+mn-lt"/>
              </a:rPr>
              <a:t>unterdrückt.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nach Setzpositionen sortiert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2528" y="1250726"/>
            <a:ext cx="2476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nach Platzierungen sortiert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466" y="1239002"/>
            <a:ext cx="20288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1428" y="1235402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2525487" y="2275802"/>
            <a:ext cx="1817914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525487" y="2754516"/>
            <a:ext cx="1817914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6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Vorrunde abgeschlossen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8545287" y="2579914"/>
            <a:ext cx="0" cy="892629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6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Gruppenspielplan – Vorrunde abgeschlossen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8545286" y="4114800"/>
            <a:ext cx="0" cy="892629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1527175"/>
            <a:ext cx="56959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Nach dem Importieren der Teilnehmer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6EF30-87F3-4A2C-AC25-AACCA37643E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8198" name="Inhaltsplatzhalter 11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55625"/>
          </a:xfrm>
        </p:spPr>
        <p:txBody>
          <a:bodyPr/>
          <a:lstStyle/>
          <a:p>
            <a:pPr marL="0" indent="0" algn="ctr">
              <a:buNone/>
            </a:pPr>
            <a:r>
              <a:rPr lang="de-DE" sz="2400" dirty="0" smtClean="0"/>
              <a:t>Überprüfung der Einstellungen für den Wettbewerb:</a:t>
            </a:r>
          </a:p>
        </p:txBody>
      </p:sp>
      <p:sp>
        <p:nvSpPr>
          <p:cNvPr id="9" name="Inhaltsplatzhalter 11"/>
          <p:cNvSpPr txBox="1">
            <a:spLocks/>
          </p:cNvSpPr>
          <p:nvPr/>
        </p:nvSpPr>
        <p:spPr bwMode="auto">
          <a:xfrm>
            <a:off x="1698625" y="4832350"/>
            <a:ext cx="69881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de-DE" dirty="0">
                <a:latin typeface="+mn-lt"/>
              </a:rPr>
              <a:t>Falls die Anzeige dieses Dialogs abgeschaltet ist: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„Konfiguration/Wettbewerbe“ aufrufen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Wettbewerb selektieren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„Bearbeiten/Austragungssystem/Erweitert“ aufrufen</a:t>
            </a:r>
          </a:p>
        </p:txBody>
      </p:sp>
      <p:sp>
        <p:nvSpPr>
          <p:cNvPr id="10" name="Ellipse 9"/>
          <p:cNvSpPr/>
          <p:nvPr/>
        </p:nvSpPr>
        <p:spPr>
          <a:xfrm>
            <a:off x="1501775" y="2144713"/>
            <a:ext cx="3189288" cy="1165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1490663" y="3167063"/>
            <a:ext cx="1851025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22625" y="3178175"/>
            <a:ext cx="2449513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9" grpId="0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nach der Vorrunde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4127" y="1366157"/>
            <a:ext cx="284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Sieger-Endrunde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711" y="5993264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Ellipse 22"/>
          <p:cNvSpPr/>
          <p:nvPr/>
        </p:nvSpPr>
        <p:spPr>
          <a:xfrm>
            <a:off x="7543803" y="1306972"/>
            <a:ext cx="1142999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8011" y="1167492"/>
            <a:ext cx="2457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Sieger-Endrunde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5983739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4127" y="1366157"/>
            <a:ext cx="284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7330" y="1172256"/>
            <a:ext cx="2466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Verlierer-Endrunde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1" y="5993264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0789" y="1166400"/>
            <a:ext cx="26098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3200" y="1368000"/>
            <a:ext cx="284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llipse 15"/>
          <p:cNvSpPr/>
          <p:nvPr/>
        </p:nvSpPr>
        <p:spPr>
          <a:xfrm>
            <a:off x="7511145" y="1306972"/>
            <a:ext cx="1142999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der Verlierer-Endrunde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541" y="1179551"/>
            <a:ext cx="4000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3200" y="1368000"/>
            <a:ext cx="284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5983739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6313" y="1172256"/>
            <a:ext cx="2466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Sieger-Endrunde abgeschlossen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7032170" y="1306971"/>
            <a:ext cx="1110343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Verlierer-Endrunde abgeschlossen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7032170" y="1306971"/>
            <a:ext cx="1110343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Endplatzierungen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8640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Endplatzierungen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8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4F581-B382-4C3D-B4CA-0C62BE29BC7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277" y="6050416"/>
            <a:ext cx="2276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9380" y="1239801"/>
            <a:ext cx="24765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5024F-5C3D-48F7-BA50-4FB0113AB99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63600"/>
            <a:ext cx="5334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3755118" y="1121228"/>
            <a:ext cx="3625396" cy="12525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Gruppeneinteilung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EE4A6-C40E-45CC-AC86-92EE69842F05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0246" name="Inhaltsplatzhalter 11"/>
          <p:cNvSpPr>
            <a:spLocks noGrp="1"/>
          </p:cNvSpPr>
          <p:nvPr>
            <p:ph idx="4294967295"/>
          </p:nvPr>
        </p:nvSpPr>
        <p:spPr>
          <a:xfrm>
            <a:off x="457200" y="1185863"/>
            <a:ext cx="8229600" cy="4681537"/>
          </a:xfrm>
          <a:solidFill>
            <a:schemeClr val="bg1"/>
          </a:solidFill>
        </p:spPr>
        <p:txBody>
          <a:bodyPr/>
          <a:lstStyle/>
          <a:p>
            <a:pPr marL="174625" indent="-174625">
              <a:defRPr/>
            </a:pPr>
            <a:r>
              <a:rPr lang="de-DE" sz="2400" dirty="0" smtClean="0"/>
              <a:t>Insbesondere darauf achten, dass die Anzahl der Sieger und Verlierer richtig  gesetzt ist.</a:t>
            </a:r>
          </a:p>
          <a:p>
            <a:pPr marL="174625" indent="-174625">
              <a:defRPr/>
            </a:pPr>
            <a:r>
              <a:rPr lang="de-DE" sz="2400" dirty="0" smtClean="0"/>
              <a:t>In bestimmten Fällen kann es auch mehrere Verliererrunden geben:</a:t>
            </a:r>
          </a:p>
          <a:p>
            <a:pPr marL="174625" indent="0">
              <a:buFont typeface="Arial" charset="0"/>
              <a:buNone/>
              <a:defRPr/>
            </a:pPr>
            <a:r>
              <a:rPr lang="de-DE" sz="2400" dirty="0" smtClean="0"/>
              <a:t>Beispiel: 18 Teilnehmer, drei 6er-Gruppen</a:t>
            </a:r>
          </a:p>
          <a:p>
            <a:pPr marL="174625" indent="0">
              <a:buFont typeface="Arial" charset="0"/>
              <a:buNone/>
              <a:defRPr/>
            </a:pPr>
            <a:r>
              <a:rPr lang="de-DE" sz="2400" dirty="0" smtClean="0"/>
              <a:t>Die ersten Beiden jeder Gruppe spielen in der Siegerrunde die Plätze 1 – 6 aus.</a:t>
            </a:r>
          </a:p>
          <a:p>
            <a:pPr marL="174625" indent="0">
              <a:buFont typeface="Arial" charset="0"/>
              <a:buNone/>
              <a:defRPr/>
            </a:pPr>
            <a:r>
              <a:rPr lang="de-DE" sz="2400" dirty="0" smtClean="0"/>
              <a:t>Die nächsten Beiden jeder Gruppe spielen in der ersten Verliererrunde die Plätze 7 – 12 aus.</a:t>
            </a:r>
          </a:p>
          <a:p>
            <a:pPr marL="174625" indent="0">
              <a:buFont typeface="Arial" charset="0"/>
              <a:buNone/>
              <a:defRPr/>
            </a:pPr>
            <a:r>
              <a:rPr lang="de-DE" sz="2400" dirty="0" smtClean="0"/>
              <a:t>Die letzten Beiden jeder Gruppe spielen in der zweiten Verliererrunde die Plätze 13 – 18 aus.</a:t>
            </a:r>
          </a:p>
          <a:p>
            <a:pPr marL="174625" indent="0">
              <a:buFont typeface="Arial" charset="0"/>
              <a:buNone/>
              <a:defRPr/>
            </a:pPr>
            <a:endParaRPr lang="de-DE" sz="2400" dirty="0" smtClean="0"/>
          </a:p>
          <a:p>
            <a:pPr marL="174625" indent="-174625">
              <a:defRPr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398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Setzliste erstellen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1EE35-AA8A-4173-9FC5-15AE19B05801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957" y="6075589"/>
            <a:ext cx="2971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1675" y="1238933"/>
            <a:ext cx="24574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Setzliste erstellen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7778A-0FC4-4167-86EC-A0A2908CF1D8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25" y="933450"/>
            <a:ext cx="55435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1808163" y="5661025"/>
            <a:ext cx="1196975" cy="4349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40200"/>
            <a:ext cx="81724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Optionen für die Auslosung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D6508-4934-472B-AC48-A2BEB62EEF78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000" y="1224000"/>
            <a:ext cx="1914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075589"/>
            <a:ext cx="2324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1113</Words>
  <Application>Microsoft Office PowerPoint</Application>
  <PresentationFormat>Bildschirmpräsentation (4:3)</PresentationFormat>
  <Paragraphs>267</Paragraphs>
  <Slides>38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  <vt:variant>
        <vt:lpstr>Zielgruppenorientierte Präsentationen</vt:lpstr>
      </vt:variant>
      <vt:variant>
        <vt:i4>1</vt:i4>
      </vt:variant>
    </vt:vector>
  </HeadingPairs>
  <TitlesOfParts>
    <vt:vector size="40" baseType="lpstr">
      <vt:lpstr>Larissa-Design</vt:lpstr>
      <vt:lpstr>TTT2020</vt:lpstr>
      <vt:lpstr>Voraussetzungen</vt:lpstr>
      <vt:lpstr>Nach dem Importieren der Teilnehmer</vt:lpstr>
      <vt:lpstr>Gruppeneinteilung überprüfen</vt:lpstr>
      <vt:lpstr>Gruppeneinteilung überprüfen</vt:lpstr>
      <vt:lpstr>Gruppeneinteilung überprüfen</vt:lpstr>
      <vt:lpstr>Setzliste erstellen</vt:lpstr>
      <vt:lpstr>Setzliste erstellen</vt:lpstr>
      <vt:lpstr>Optionen für die Auslosung überprüfen</vt:lpstr>
      <vt:lpstr>Optionen für die Auslosung</vt:lpstr>
      <vt:lpstr>Optionen für die Auslosung</vt:lpstr>
      <vt:lpstr>Erklärungen zu den Optionen für die Auslosung</vt:lpstr>
      <vt:lpstr>Erklärungen zu den Optionen für die Auslosung</vt:lpstr>
      <vt:lpstr>Erklärungen zu den Optionen für die Auslosung</vt:lpstr>
      <vt:lpstr>Auslosung starten</vt:lpstr>
      <vt:lpstr>Auslosung übernehmen (speichern)</vt:lpstr>
      <vt:lpstr>Spieler des gleichen Vereins markieren</vt:lpstr>
      <vt:lpstr>Spieler des gleichen Vereins markieren</vt:lpstr>
      <vt:lpstr>Spieler des gleichen Vereins markieren</vt:lpstr>
      <vt:lpstr>Vereinsinterne Spiele in 1. Runde</vt:lpstr>
      <vt:lpstr>Optionen für Gruppenspielplan</vt:lpstr>
      <vt:lpstr>Optionen für Gruppenspielplan</vt:lpstr>
      <vt:lpstr>Gruppenspielplan – nach Setzpositionen sortiert</vt:lpstr>
      <vt:lpstr>Gruppenspielplan – nach Platzierungen sortiert</vt:lpstr>
      <vt:lpstr>Platzierungen ansehen</vt:lpstr>
      <vt:lpstr>Platzierungen ansehen</vt:lpstr>
      <vt:lpstr>Platzierungen ansehen</vt:lpstr>
      <vt:lpstr>Gruppenspielplan – Vorrunde abgeschlossen</vt:lpstr>
      <vt:lpstr>Gruppenspielplan – Vorrunde abgeschlossen</vt:lpstr>
      <vt:lpstr>Platzierungen nach der Vorrunde</vt:lpstr>
      <vt:lpstr>Auslosung der Sieger-Endrunde</vt:lpstr>
      <vt:lpstr>Auslosung der Sieger-Endrunde</vt:lpstr>
      <vt:lpstr>Auslosung der Verlierer-Endrunde</vt:lpstr>
      <vt:lpstr>Auslosung der Verlierer-Endrunde</vt:lpstr>
      <vt:lpstr>Sieger-Endrunde abgeschlossen</vt:lpstr>
      <vt:lpstr>Verlierer-Endrunde abgeschlossen</vt:lpstr>
      <vt:lpstr>Endplatzierungen</vt:lpstr>
      <vt:lpstr>Endplatzierungen</vt:lpstr>
      <vt:lpstr>Schulung</vt:lpstr>
    </vt:vector>
  </TitlesOfParts>
  <Company>HeSoWa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Tischtennisturnier-Programm TTT2020</dc:title>
  <dc:subject>Ranglistenturnier</dc:subject>
  <dc:creator>Gerhard Heder</dc:creator>
  <cp:lastModifiedBy>Gerhard</cp:lastModifiedBy>
  <cp:revision>640</cp:revision>
  <dcterms:created xsi:type="dcterms:W3CDTF">2011-08-21T15:48:55Z</dcterms:created>
  <dcterms:modified xsi:type="dcterms:W3CDTF">2022-10-16T19:24:56Z</dcterms:modified>
</cp:coreProperties>
</file>