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384" r:id="rId2"/>
    <p:sldId id="497" r:id="rId3"/>
    <p:sldId id="501" r:id="rId4"/>
    <p:sldId id="459" r:id="rId5"/>
    <p:sldId id="498" r:id="rId6"/>
    <p:sldId id="428" r:id="rId7"/>
    <p:sldId id="429" r:id="rId8"/>
    <p:sldId id="430" r:id="rId9"/>
    <p:sldId id="431" r:id="rId10"/>
    <p:sldId id="432" r:id="rId11"/>
    <p:sldId id="433" r:id="rId12"/>
    <p:sldId id="434" r:id="rId13"/>
    <p:sldId id="435" r:id="rId14"/>
    <p:sldId id="436" r:id="rId15"/>
    <p:sldId id="437" r:id="rId16"/>
    <p:sldId id="438" r:id="rId17"/>
    <p:sldId id="439" r:id="rId18"/>
    <p:sldId id="401" r:id="rId19"/>
    <p:sldId id="402" r:id="rId20"/>
    <p:sldId id="397" r:id="rId21"/>
    <p:sldId id="440" r:id="rId22"/>
    <p:sldId id="441" r:id="rId23"/>
    <p:sldId id="443" r:id="rId24"/>
    <p:sldId id="442" r:id="rId25"/>
    <p:sldId id="444" r:id="rId26"/>
    <p:sldId id="447" r:id="rId27"/>
    <p:sldId id="450" r:id="rId28"/>
    <p:sldId id="448" r:id="rId29"/>
    <p:sldId id="452" r:id="rId30"/>
    <p:sldId id="451" r:id="rId31"/>
    <p:sldId id="427" r:id="rId32"/>
    <p:sldId id="453" r:id="rId33"/>
    <p:sldId id="454" r:id="rId34"/>
    <p:sldId id="408" r:id="rId35"/>
    <p:sldId id="425" r:id="rId36"/>
    <p:sldId id="426" r:id="rId37"/>
    <p:sldId id="455" r:id="rId38"/>
    <p:sldId id="456" r:id="rId39"/>
    <p:sldId id="457" r:id="rId40"/>
    <p:sldId id="463" r:id="rId41"/>
    <p:sldId id="458" r:id="rId42"/>
    <p:sldId id="460" r:id="rId43"/>
    <p:sldId id="464" r:id="rId44"/>
    <p:sldId id="461" r:id="rId45"/>
    <p:sldId id="462" r:id="rId46"/>
    <p:sldId id="465" r:id="rId47"/>
    <p:sldId id="491" r:id="rId48"/>
    <p:sldId id="492" r:id="rId49"/>
    <p:sldId id="495" r:id="rId50"/>
    <p:sldId id="466" r:id="rId51"/>
    <p:sldId id="467" r:id="rId52"/>
    <p:sldId id="468" r:id="rId53"/>
    <p:sldId id="469" r:id="rId54"/>
    <p:sldId id="403" r:id="rId55"/>
    <p:sldId id="421" r:id="rId56"/>
    <p:sldId id="418" r:id="rId57"/>
    <p:sldId id="419" r:id="rId58"/>
    <p:sldId id="420" r:id="rId59"/>
    <p:sldId id="499" r:id="rId60"/>
    <p:sldId id="490" r:id="rId61"/>
    <p:sldId id="500" r:id="rId62"/>
    <p:sldId id="409" r:id="rId63"/>
    <p:sldId id="471" r:id="rId64"/>
    <p:sldId id="473" r:id="rId65"/>
    <p:sldId id="411" r:id="rId66"/>
    <p:sldId id="414" r:id="rId67"/>
    <p:sldId id="415" r:id="rId68"/>
    <p:sldId id="474" r:id="rId69"/>
    <p:sldId id="475" r:id="rId70"/>
    <p:sldId id="476" r:id="rId71"/>
    <p:sldId id="478" r:id="rId72"/>
    <p:sldId id="479" r:id="rId73"/>
    <p:sldId id="481" r:id="rId74"/>
    <p:sldId id="482" r:id="rId75"/>
    <p:sldId id="484" r:id="rId76"/>
    <p:sldId id="485" r:id="rId77"/>
    <p:sldId id="486" r:id="rId78"/>
    <p:sldId id="487" r:id="rId79"/>
    <p:sldId id="488" r:id="rId80"/>
    <p:sldId id="489" r:id="rId81"/>
  </p:sldIdLst>
  <p:sldSz cx="9144000" cy="5143500" type="screen16x9"/>
  <p:notesSz cx="4686300" cy="8686800"/>
  <p:custShowLst>
    <p:custShow name="Schulung" id="0">
      <p:sldLst>
        <p:sld r:id="rId2"/>
      </p:sldLst>
    </p:custShow>
  </p:custShowLst>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3043" autoAdjust="0"/>
  </p:normalViewPr>
  <p:slideViewPr>
    <p:cSldViewPr snapToGrid="0">
      <p:cViewPr varScale="1">
        <p:scale>
          <a:sx n="117" d="100"/>
          <a:sy n="117" d="100"/>
        </p:scale>
        <p:origin x="-540"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p:cViewPr>
        <p:scale>
          <a:sx n="100" d="100"/>
          <a:sy n="100" d="100"/>
        </p:scale>
        <p:origin x="-3192" y="1368"/>
      </p:cViewPr>
      <p:guideLst>
        <p:guide orient="horz" pos="2737"/>
        <p:guide pos="1476"/>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sz="quarter"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938ECDD2-B1CA-4E7D-A06F-C70E89A35121}" type="datetimeFigureOut">
              <a:rPr lang="de-DE"/>
              <a:pPr>
                <a:defRPr/>
              </a:pPr>
              <a:t>17.10.2022</a:t>
            </a:fld>
            <a:endParaRPr lang="de-DE" dirty="0"/>
          </a:p>
        </p:txBody>
      </p:sp>
      <p:sp>
        <p:nvSpPr>
          <p:cNvPr id="4" name="Fußzeilenplatzhalter 3"/>
          <p:cNvSpPr>
            <a:spLocks noGrp="1"/>
          </p:cNvSpPr>
          <p:nvPr>
            <p:ph type="ftr" sz="quarter" idx="2"/>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5" name="Foliennummernplatzhalter 4"/>
          <p:cNvSpPr>
            <a:spLocks noGrp="1"/>
          </p:cNvSpPr>
          <p:nvPr>
            <p:ph type="sldNum" sz="quarter" idx="3"/>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11BBA58C-0993-4E97-9F2A-44755391BC6D}"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3"/>
            <a:ext cx="2030555" cy="433868"/>
          </a:xfrm>
          <a:prstGeom prst="rect">
            <a:avLst/>
          </a:prstGeom>
        </p:spPr>
        <p:txBody>
          <a:bodyPr vert="horz" lIns="74188" tIns="37094" rIns="74188" bIns="37094" rtlCol="0"/>
          <a:lstStyle>
            <a:lvl1pPr algn="l" fontAlgn="auto">
              <a:spcBef>
                <a:spcPts val="0"/>
              </a:spcBef>
              <a:spcAft>
                <a:spcPts val="0"/>
              </a:spcAft>
              <a:defRPr sz="1000">
                <a:latin typeface="+mn-lt"/>
              </a:defRPr>
            </a:lvl1pPr>
          </a:lstStyle>
          <a:p>
            <a:pPr>
              <a:defRPr/>
            </a:pPr>
            <a:endParaRPr lang="de-DE"/>
          </a:p>
        </p:txBody>
      </p:sp>
      <p:sp>
        <p:nvSpPr>
          <p:cNvPr id="3" name="Datumsplatzhalter 2"/>
          <p:cNvSpPr>
            <a:spLocks noGrp="1"/>
          </p:cNvSpPr>
          <p:nvPr>
            <p:ph type="dt" idx="1"/>
          </p:nvPr>
        </p:nvSpPr>
        <p:spPr>
          <a:xfrm>
            <a:off x="2654699" y="3"/>
            <a:ext cx="2030555" cy="433868"/>
          </a:xfrm>
          <a:prstGeom prst="rect">
            <a:avLst/>
          </a:prstGeom>
        </p:spPr>
        <p:txBody>
          <a:bodyPr vert="horz" lIns="74188" tIns="37094" rIns="74188" bIns="37094" rtlCol="0"/>
          <a:lstStyle>
            <a:lvl1pPr algn="r" fontAlgn="auto">
              <a:spcBef>
                <a:spcPts val="0"/>
              </a:spcBef>
              <a:spcAft>
                <a:spcPts val="0"/>
              </a:spcAft>
              <a:defRPr sz="1000">
                <a:latin typeface="+mn-lt"/>
              </a:defRPr>
            </a:lvl1pPr>
          </a:lstStyle>
          <a:p>
            <a:pPr>
              <a:defRPr/>
            </a:pPr>
            <a:fld id="{32FEDE09-4E8D-4781-A63C-CAA3FCE45993}" type="datetimeFigureOut">
              <a:rPr lang="de-DE"/>
              <a:pPr>
                <a:defRPr/>
              </a:pPr>
              <a:t>17.10.2022</a:t>
            </a:fld>
            <a:endParaRPr lang="de-DE" dirty="0"/>
          </a:p>
        </p:txBody>
      </p:sp>
      <p:sp>
        <p:nvSpPr>
          <p:cNvPr id="4" name="Folienbildplatzhalter 3"/>
          <p:cNvSpPr>
            <a:spLocks noGrp="1" noRot="1" noChangeAspect="1"/>
          </p:cNvSpPr>
          <p:nvPr>
            <p:ph type="sldImg" idx="2"/>
          </p:nvPr>
        </p:nvSpPr>
        <p:spPr>
          <a:xfrm>
            <a:off x="-552450" y="652463"/>
            <a:ext cx="5791200" cy="3257550"/>
          </a:xfrm>
          <a:prstGeom prst="rect">
            <a:avLst/>
          </a:prstGeom>
          <a:noFill/>
          <a:ln w="12700">
            <a:solidFill>
              <a:prstClr val="black"/>
            </a:solidFill>
          </a:ln>
        </p:spPr>
        <p:txBody>
          <a:bodyPr vert="horz" lIns="74188" tIns="37094" rIns="74188" bIns="37094" rtlCol="0" anchor="ctr"/>
          <a:lstStyle/>
          <a:p>
            <a:pPr lvl="0"/>
            <a:endParaRPr lang="de-DE" noProof="0" dirty="0" smtClean="0"/>
          </a:p>
        </p:txBody>
      </p:sp>
      <p:sp>
        <p:nvSpPr>
          <p:cNvPr id="5" name="Notizenplatzhalter 4"/>
          <p:cNvSpPr>
            <a:spLocks noGrp="1"/>
          </p:cNvSpPr>
          <p:nvPr>
            <p:ph type="body" sz="quarter" idx="3"/>
          </p:nvPr>
        </p:nvSpPr>
        <p:spPr>
          <a:xfrm>
            <a:off x="469153" y="4125795"/>
            <a:ext cx="3749040" cy="3908857"/>
          </a:xfrm>
          <a:prstGeom prst="rect">
            <a:avLst/>
          </a:prstGeom>
        </p:spPr>
        <p:txBody>
          <a:bodyPr vert="horz" lIns="74188" tIns="37094" rIns="74188" bIns="3709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3" y="8251587"/>
            <a:ext cx="2030555" cy="433868"/>
          </a:xfrm>
          <a:prstGeom prst="rect">
            <a:avLst/>
          </a:prstGeom>
        </p:spPr>
        <p:txBody>
          <a:bodyPr vert="horz" lIns="74188" tIns="37094" rIns="74188" bIns="37094" rtlCol="0" anchor="b"/>
          <a:lstStyle>
            <a:lvl1pPr algn="l" fontAlgn="auto">
              <a:spcBef>
                <a:spcPts val="0"/>
              </a:spcBef>
              <a:spcAft>
                <a:spcPts val="0"/>
              </a:spcAft>
              <a:defRPr sz="1000">
                <a:latin typeface="+mn-lt"/>
              </a:defRPr>
            </a:lvl1pPr>
          </a:lstStyle>
          <a:p>
            <a:pPr>
              <a:defRPr/>
            </a:pPr>
            <a:endParaRPr lang="de-DE"/>
          </a:p>
        </p:txBody>
      </p:sp>
      <p:sp>
        <p:nvSpPr>
          <p:cNvPr id="7" name="Foliennummernplatzhalter 6"/>
          <p:cNvSpPr>
            <a:spLocks noGrp="1"/>
          </p:cNvSpPr>
          <p:nvPr>
            <p:ph type="sldNum" sz="quarter" idx="5"/>
          </p:nvPr>
        </p:nvSpPr>
        <p:spPr>
          <a:xfrm>
            <a:off x="2654699" y="8251587"/>
            <a:ext cx="2030555" cy="433868"/>
          </a:xfrm>
          <a:prstGeom prst="rect">
            <a:avLst/>
          </a:prstGeom>
        </p:spPr>
        <p:txBody>
          <a:bodyPr vert="horz" lIns="74188" tIns="37094" rIns="74188" bIns="37094" rtlCol="0" anchor="b"/>
          <a:lstStyle>
            <a:lvl1pPr algn="r" fontAlgn="auto">
              <a:spcBef>
                <a:spcPts val="0"/>
              </a:spcBef>
              <a:spcAft>
                <a:spcPts val="0"/>
              </a:spcAft>
              <a:defRPr sz="1000">
                <a:latin typeface="+mn-lt"/>
              </a:defRPr>
            </a:lvl1pPr>
          </a:lstStyle>
          <a:p>
            <a:pPr>
              <a:defRPr/>
            </a:pPr>
            <a:fld id="{82F17618-5A31-4094-9604-432C6E8799C9}"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194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61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A4945-D67F-4A4B-A6F5-3990D3521935}" type="slidenum">
              <a:rPr lang="de-DE" smtClean="0"/>
              <a:pPr fontAlgn="base">
                <a:spcBef>
                  <a:spcPct val="0"/>
                </a:spcBef>
                <a:spcAft>
                  <a:spcPct val="0"/>
                </a:spcAft>
                <a:defRPr/>
              </a:pPr>
              <a:t>1</a:t>
            </a:fld>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017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9FB3C36-228C-4410-8CF8-13EE49BAA300}" type="slidenum">
              <a:rPr lang="de-DE" smtClean="0"/>
              <a:pPr>
                <a:defRPr/>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120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1D39CE8-6505-4C11-B503-E7A8FA4CE134}" type="slidenum">
              <a:rPr lang="de-DE" smtClean="0"/>
              <a:pPr>
                <a:defRPr/>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22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2BB4B702-B6C1-455E-8164-6ED9AAEF4E72}" type="slidenum">
              <a:rPr lang="de-DE" smtClean="0"/>
              <a:pPr>
                <a:defRPr/>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325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C6063B33-0917-4359-A731-19399D34363A}" type="slidenum">
              <a:rPr lang="de-DE" smtClean="0"/>
              <a:pPr>
                <a:defRPr/>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427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EC892B2-B481-4617-A8F1-70E91043BD56}" type="slidenum">
              <a:rPr lang="de-DE" smtClean="0"/>
              <a:pPr>
                <a:defRPr/>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529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3D4CAF5A-5A9F-47B0-9CE8-09A742092402}" type="slidenum">
              <a:rPr lang="de-DE" smtClean="0"/>
              <a:pPr>
                <a:defRPr/>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6323"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8768AD61-58DA-4F4A-B1D5-2E9355481DC0}" type="slidenum">
              <a:rPr lang="de-DE" smtClean="0"/>
              <a:pPr>
                <a:defRPr/>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7347" name="Notizenplatzhalt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de-DE" smtClean="0"/>
              <a:t>Aufruf: Doppelklick auf Symbol TTT2016</a:t>
            </a:r>
          </a:p>
          <a:p>
            <a:pPr>
              <a:buFontTx/>
              <a:buChar char="•"/>
            </a:pPr>
            <a:r>
              <a:rPr lang="de-DE" smtClean="0"/>
              <a:t>Start-Fenster erscheint</a:t>
            </a:r>
          </a:p>
          <a:p>
            <a:pPr>
              <a:buFontTx/>
              <a:buChar char="•"/>
            </a:pPr>
            <a:r>
              <a:rPr lang="de-DE" smtClean="0"/>
              <a:t>Mit Befehl Datei/Neu eine neue Turnierdatei erzeugen</a:t>
            </a:r>
          </a:p>
        </p:txBody>
      </p:sp>
      <p:sp>
        <p:nvSpPr>
          <p:cNvPr id="4" name="Foliennummernplatzhalter 3"/>
          <p:cNvSpPr>
            <a:spLocks noGrp="1"/>
          </p:cNvSpPr>
          <p:nvPr>
            <p:ph type="sldNum" sz="quarter" idx="5"/>
          </p:nvPr>
        </p:nvSpPr>
        <p:spPr/>
        <p:txBody>
          <a:bodyPr/>
          <a:lstStyle/>
          <a:p>
            <a:pPr>
              <a:defRPr/>
            </a:pPr>
            <a:fld id="{D0ED42CE-6D95-4177-BC72-668AD34ECDBC}" type="slidenum">
              <a:rPr lang="de-DE" smtClean="0"/>
              <a:pPr>
                <a:defRPr/>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8371"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EEC5AC4D-2135-4E9E-9EA2-4E3A02465266}" type="slidenum">
              <a:rPr lang="de-DE" smtClean="0"/>
              <a:pPr>
                <a:defRPr/>
              </a:pPr>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69354658-11CF-4A45-AEF3-D67D27B6767F}" type="slidenum">
              <a:rPr lang="de-DE" smtClean="0"/>
              <a:pPr>
                <a:defRPr/>
              </a:pPr>
              <a:t>28</a:t>
            </a:fld>
            <a:endParaRPr lang="de-D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29</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a:t>
            </a:fld>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30</a:t>
            </a:fld>
            <a:endParaRPr lang="de-DE"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31</a:t>
            </a:fld>
            <a:endParaRPr lang="de-DE"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32</a:t>
            </a:fld>
            <a:endParaRPr lang="de-DE"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33</a:t>
            </a:fld>
            <a:endParaRPr lang="de-DE"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34</a:t>
            </a:fld>
            <a:endParaRPr lang="de-DE"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35</a:t>
            </a:fld>
            <a:endParaRPr lang="de-DE"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36</a:t>
            </a:fld>
            <a:endParaRPr lang="de-DE"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37</a:t>
            </a:fld>
            <a:endParaRPr lang="de-DE"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38</a:t>
            </a:fld>
            <a:endParaRPr lang="de-DE"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39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a:t>
            </a:fld>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40</a:t>
            </a:fld>
            <a:endParaRPr lang="de-DE"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41</a:t>
            </a:fld>
            <a:endParaRPr lang="de-DE"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42</a:t>
            </a:fld>
            <a:endParaRPr lang="de-DE"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43</a:t>
            </a:fld>
            <a:endParaRPr lang="de-DE"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44</a:t>
            </a:fld>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45</a:t>
            </a:fld>
            <a:endParaRPr lang="de-D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46</a:t>
            </a:fld>
            <a:endParaRPr lang="de-D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47</a:t>
            </a:fld>
            <a:endParaRPr lang="de-D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48</a:t>
            </a:fld>
            <a:endParaRPr lang="de-D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49</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a:t>
            </a:fld>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50</a:t>
            </a:fld>
            <a:endParaRPr lang="de-DE"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51</a:t>
            </a:fld>
            <a:endParaRPr lang="de-DE"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52</a:t>
            </a:fld>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53</a:t>
            </a:fld>
            <a:endParaRPr lang="de-DE"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54</a:t>
            </a:fld>
            <a:endParaRPr lang="de-DE"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55</a:t>
            </a:fld>
            <a:endParaRPr 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56</a:t>
            </a:fld>
            <a:endParaRPr lang="de-DE"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57</a:t>
            </a:fld>
            <a:endParaRPr lang="de-D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58</a:t>
            </a:fld>
            <a:endParaRPr lang="de-DE"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59</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a:t>
            </a:fld>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60</a:t>
            </a:fld>
            <a:endParaRPr lang="de-DE"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61</a:t>
            </a:fld>
            <a:endParaRPr lang="de-DE"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62</a:t>
            </a:fld>
            <a:endParaRPr lang="de-DE"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63</a:t>
            </a:fld>
            <a:endParaRPr lang="de-DE"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64</a:t>
            </a:fld>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65</a:t>
            </a:fld>
            <a:endParaRPr lang="de-DE"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66</a:t>
            </a:fld>
            <a:endParaRPr lang="de-DE"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67</a:t>
            </a:fld>
            <a:endParaRPr lang="de-DE"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68</a:t>
            </a:fld>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69</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a:t>
            </a:fld>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70</a:t>
            </a:fld>
            <a:endParaRPr lang="de-DE"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71</a:t>
            </a:fld>
            <a:endParaRPr lang="de-DE"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72</a:t>
            </a:fld>
            <a:endParaRPr 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73</a:t>
            </a:fld>
            <a:endParaRPr lang="de-DE"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74</a:t>
            </a:fld>
            <a:endParaRPr lang="de-DE"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75</a:t>
            </a:fld>
            <a:endParaRPr lang="de-DE"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76</a:t>
            </a:fld>
            <a:endParaRPr lang="de-DE"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77</a:t>
            </a:fld>
            <a:endParaRPr lang="de-DE"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78</a:t>
            </a:fld>
            <a:endParaRPr lang="de-DE"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79</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a:t>
            </a:fld>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pPr>
              <a:defRPr/>
            </a:pPr>
            <a:fld id="{82F17618-5A31-4094-9604-432C6E8799C9}" type="slidenum">
              <a:rPr lang="de-DE" smtClean="0"/>
              <a:pPr>
                <a:defRPr/>
              </a:pPr>
              <a:t>80</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xfrm>
            <a:off x="-552450" y="652463"/>
            <a:ext cx="5791200" cy="3257550"/>
          </a:xfrm>
          <a:noFill/>
          <a:ln>
            <a:solidFill>
              <a:srgbClr val="000000"/>
            </a:solidFill>
            <a:miter lim="800000"/>
            <a:headEnd/>
            <a:tailEnd/>
          </a:ln>
        </p:spPr>
      </p:sp>
      <p:sp>
        <p:nvSpPr>
          <p:cNvPr id="4915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dirty="0" smtClean="0"/>
          </a:p>
        </p:txBody>
      </p:sp>
      <p:sp>
        <p:nvSpPr>
          <p:cNvPr id="4" name="Foliennummernplatzhalter 3"/>
          <p:cNvSpPr>
            <a:spLocks noGrp="1"/>
          </p:cNvSpPr>
          <p:nvPr>
            <p:ph type="sldNum" sz="quarter" idx="5"/>
          </p:nvPr>
        </p:nvSpPr>
        <p:spPr/>
        <p:txBody>
          <a:bodyPr/>
          <a:lstStyle/>
          <a:p>
            <a:pPr>
              <a:defRPr/>
            </a:pPr>
            <a:fld id="{582679E7-A38B-4AE3-ADC0-F3C21DD5E077}" type="slidenum">
              <a:rPr lang="de-DE" smtClean="0"/>
              <a:pPr>
                <a:defRPr/>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lvl1pPr>
              <a:defRPr>
                <a:solidFill>
                  <a:schemeClr val="tx1"/>
                </a:solidFill>
              </a:defRPr>
            </a:lvl1pPr>
          </a:lstStyle>
          <a:p>
            <a:pPr>
              <a:defRPr/>
            </a:pPr>
            <a:r>
              <a:rPr lang="de-DE" smtClean="0"/>
              <a:t>17.10.2022</a:t>
            </a:r>
            <a:endParaRPr lang="de-DE" dirty="0"/>
          </a:p>
        </p:txBody>
      </p:sp>
      <p:sp>
        <p:nvSpPr>
          <p:cNvPr id="5"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solidFill>
                  <a:schemeClr val="tx1"/>
                </a:solidFill>
              </a:defRPr>
            </a:lvl1pPr>
          </a:lstStyle>
          <a:p>
            <a:pPr>
              <a:defRPr/>
            </a:pPr>
            <a:fld id="{6F8FFB50-F266-4B89-8809-6A932BAEB8E1}"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B98A70D1-D01A-48FA-A15C-33129A3BD27F}"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D7CB10CF-BD4E-4C87-A67B-D0A92449A0EE}"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80"/>
            <a:ext cx="2057400" cy="4388644"/>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5980"/>
            <a:ext cx="6019800" cy="4388644"/>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8A859BA1-4390-49B4-B341-4E5C43CDAC4E}"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17.10.2022</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teraktive Schaltfläche: Start 6">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klein)">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32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smtClean="0">
                <a:solidFill>
                  <a:schemeClr val="tx1"/>
                </a:solidFill>
              </a:defRPr>
            </a:lvl1pPr>
          </a:lstStyle>
          <a:p>
            <a:pPr>
              <a:defRPr/>
            </a:pPr>
            <a:r>
              <a:rPr lang="de-DE" smtClean="0"/>
              <a:t>17.10.2022</a:t>
            </a:r>
            <a:endParaRPr lang="de-DE" dirty="0"/>
          </a:p>
        </p:txBody>
      </p:sp>
      <p:sp>
        <p:nvSpPr>
          <p:cNvPr id="4" name="Fußzeilenplatzhalter 4"/>
          <p:cNvSpPr>
            <a:spLocks noGrp="1"/>
          </p:cNvSpPr>
          <p:nvPr>
            <p:ph type="ftr" sz="quarter" idx="11"/>
          </p:nvPr>
        </p:nvSpPr>
        <p:spPr/>
        <p:txBody>
          <a:bodyPr/>
          <a:lstStyle>
            <a:lvl1pPr>
              <a:defRPr smtClean="0">
                <a:solidFill>
                  <a:schemeClr val="tx1"/>
                </a:solidFill>
              </a:defRPr>
            </a:lvl1pPr>
          </a:lstStyle>
          <a:p>
            <a:pPr>
              <a:defRPr/>
            </a:pPr>
            <a:r>
              <a:rPr lang="de-DE"/>
              <a:t>Gerhard Heder (HeSoWa)</a:t>
            </a:r>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842477-A392-4584-8945-F29C9F44BEF6}" type="slidenum">
              <a:rPr lang="de-DE"/>
              <a:pPr>
                <a:defRPr/>
              </a:pPr>
              <a:t>‹Nr.›</a:t>
            </a:fld>
            <a:endParaRPr lang="de-DE" dirty="0"/>
          </a:p>
        </p:txBody>
      </p:sp>
      <p:sp>
        <p:nvSpPr>
          <p:cNvPr id="6" name="Inhaltsplatzhalter 2"/>
          <p:cNvSpPr>
            <a:spLocks noGrp="1"/>
          </p:cNvSpPr>
          <p:nvPr>
            <p:ph idx="1"/>
          </p:nvPr>
        </p:nvSpPr>
        <p:spPr>
          <a:xfrm>
            <a:off x="457200" y="881743"/>
            <a:ext cx="8229600" cy="3712880"/>
          </a:xfrm>
        </p:spPr>
        <p:txBody>
          <a:bodyPr/>
          <a:lstStyle>
            <a:lvl1pPr>
              <a:defRPr sz="2800"/>
            </a:lvl1pPr>
            <a:lvl2pPr>
              <a:defRPr sz="2400"/>
            </a:lvl2pPr>
            <a:lvl3pPr>
              <a:defRPr sz="2000"/>
            </a:lvl3pPr>
            <a:lvl4pPr>
              <a:defRPr sz="18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a:p>
        </p:txBody>
      </p:sp>
      <p:sp>
        <p:nvSpPr>
          <p:cNvPr id="4" name="Datumsplatzhalter 11"/>
          <p:cNvSpPr>
            <a:spLocks noGrp="1"/>
          </p:cNvSpPr>
          <p:nvPr>
            <p:ph type="dt" sz="half" idx="10"/>
          </p:nvPr>
        </p:nvSpPr>
        <p:spPr/>
        <p:txBody>
          <a:bodyPr/>
          <a:lstStyle>
            <a:lvl1pPr>
              <a:defRPr>
                <a:solidFill>
                  <a:schemeClr val="tx1"/>
                </a:solidFill>
              </a:defRPr>
            </a:lvl1pPr>
          </a:lstStyle>
          <a:p>
            <a:pPr>
              <a:defRPr/>
            </a:pPr>
            <a:r>
              <a:rPr lang="de-DE" smtClean="0"/>
              <a:t>17.10.2022</a:t>
            </a:r>
            <a:endParaRPr lang="de-DE" dirty="0"/>
          </a:p>
        </p:txBody>
      </p:sp>
      <p:sp>
        <p:nvSpPr>
          <p:cNvPr id="5" name="Foliennummernplatzhalter 12"/>
          <p:cNvSpPr>
            <a:spLocks noGrp="1"/>
          </p:cNvSpPr>
          <p:nvPr>
            <p:ph type="sldNum" sz="quarter" idx="11"/>
          </p:nvPr>
        </p:nvSpPr>
        <p:spPr/>
        <p:txBody>
          <a:bodyPr/>
          <a:lstStyle>
            <a:lvl1pPr>
              <a:defRPr>
                <a:solidFill>
                  <a:schemeClr val="tx1"/>
                </a:solidFill>
              </a:defRPr>
            </a:lvl1pPr>
          </a:lstStyle>
          <a:p>
            <a:pPr>
              <a:defRPr/>
            </a:pPr>
            <a:fld id="{086E6DC5-2A21-4FC0-BAAB-DF274D8E2C78}" type="slidenum">
              <a:rPr lang="de-DE"/>
              <a:pPr>
                <a:defRPr/>
              </a:pPr>
              <a:t>‹Nr.›</a:t>
            </a:fld>
            <a:endParaRPr lang="de-DE" dirty="0"/>
          </a:p>
        </p:txBody>
      </p:sp>
      <p:sp>
        <p:nvSpPr>
          <p:cNvPr id="6" name="Fußzeilenplatzhalter 13"/>
          <p:cNvSpPr>
            <a:spLocks noGrp="1"/>
          </p:cNvSpPr>
          <p:nvPr>
            <p:ph type="ftr" sz="quarter" idx="12"/>
          </p:nvPr>
        </p:nvSpPr>
        <p:spPr/>
        <p:txBody>
          <a:bodyPr/>
          <a:lstStyle>
            <a:lvl1pPr>
              <a:defRPr>
                <a:solidFill>
                  <a:schemeClr val="tx1"/>
                </a:solidFill>
              </a:defRPr>
            </a:lvl1pPr>
          </a:lstStyle>
          <a:p>
            <a:pPr>
              <a:defRPr/>
            </a:pPr>
            <a:r>
              <a:rPr lang="de-DE" smtClean="0"/>
              <a:t>Gerhard Heder (HeSoWa)</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6" name="Foliennummernplatzhalter 5"/>
          <p:cNvSpPr>
            <a:spLocks noGrp="1"/>
          </p:cNvSpPr>
          <p:nvPr>
            <p:ph type="sldNum" sz="quarter" idx="12"/>
          </p:nvPr>
        </p:nvSpPr>
        <p:spPr/>
        <p:txBody>
          <a:bodyPr/>
          <a:lstStyle>
            <a:lvl1pPr>
              <a:defRPr/>
            </a:lvl1pPr>
          </a:lstStyle>
          <a:p>
            <a:pPr>
              <a:defRPr/>
            </a:pPr>
            <a:fld id="{0E446AB5-718C-4748-8980-96637170CC20}"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E877BFE4-1926-4AE8-BE26-4D94E3A72138}"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8"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9" name="Foliennummernplatzhalter 5"/>
          <p:cNvSpPr>
            <a:spLocks noGrp="1"/>
          </p:cNvSpPr>
          <p:nvPr>
            <p:ph type="sldNum" sz="quarter" idx="12"/>
          </p:nvPr>
        </p:nvSpPr>
        <p:spPr/>
        <p:txBody>
          <a:bodyPr/>
          <a:lstStyle>
            <a:lvl1pPr>
              <a:defRPr/>
            </a:lvl1pPr>
          </a:lstStyle>
          <a:p>
            <a:pPr>
              <a:defRPr/>
            </a:pPr>
            <a:fld id="{B4A28CAF-0400-4346-BF3E-E4BED4C2A08E}"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17.10.2022</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0821E2AF-D881-4FB3-B5C2-D89AC1F7ABBD}"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lvl1pPr>
              <a:defRPr sz="2800"/>
            </a:lvl1pPr>
          </a:lstStyle>
          <a:p>
            <a:r>
              <a:rPr lang="de-DE" dirty="0" smtClean="0"/>
              <a:t>Titelmasterformat durch Klicken bearbeiten</a:t>
            </a:r>
            <a:endParaRPr lang="de-DE" dirty="0"/>
          </a:p>
        </p:txBody>
      </p:sp>
      <p:sp>
        <p:nvSpPr>
          <p:cNvPr id="3" name="Datumsplatzhalter 3"/>
          <p:cNvSpPr>
            <a:spLocks noGrp="1"/>
          </p:cNvSpPr>
          <p:nvPr>
            <p:ph type="dt" sz="half" idx="10"/>
          </p:nvPr>
        </p:nvSpPr>
        <p:spPr/>
        <p:txBody>
          <a:bodyPr/>
          <a:lstStyle>
            <a:lvl1pPr>
              <a:defRPr>
                <a:solidFill>
                  <a:schemeClr val="tx1"/>
                </a:solidFill>
              </a:defRPr>
            </a:lvl1pPr>
          </a:lstStyle>
          <a:p>
            <a:pPr>
              <a:defRPr/>
            </a:pPr>
            <a:r>
              <a:rPr lang="de-DE" smtClean="0"/>
              <a:t>17.10.2022</a:t>
            </a:r>
            <a:endParaRPr lang="de-DE" dirty="0"/>
          </a:p>
        </p:txBody>
      </p:sp>
      <p:sp>
        <p:nvSpPr>
          <p:cNvPr id="4"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5" name="Foliennummernplatzhalter 5"/>
          <p:cNvSpPr>
            <a:spLocks noGrp="1"/>
          </p:cNvSpPr>
          <p:nvPr>
            <p:ph type="sldNum" sz="quarter" idx="12"/>
          </p:nvPr>
        </p:nvSpPr>
        <p:spPr/>
        <p:txBody>
          <a:bodyPr/>
          <a:lstStyle>
            <a:lvl1pPr>
              <a:defRPr>
                <a:solidFill>
                  <a:schemeClr val="tx1"/>
                </a:solidFill>
              </a:defRPr>
            </a:lvl1pPr>
          </a:lstStyle>
          <a:p>
            <a:pPr>
              <a:defRPr/>
            </a:pPr>
            <a:fld id="{55E9C4E3-9422-4973-9978-F3058D9C3AF6}" type="slidenum">
              <a:rPr lang="de-DE"/>
              <a:pPr>
                <a:defRPr/>
              </a:pPr>
              <a:t>‹Nr.›</a:t>
            </a:fld>
            <a:endParaRPr lang="de-DE" dirty="0"/>
          </a:p>
        </p:txBody>
      </p:sp>
      <p:sp>
        <p:nvSpPr>
          <p:cNvPr id="6" name="Interaktive Schaltfläche: Start 5">
            <a:hlinkClick r:id="rId2" action="ppaction://hlinksldjump" highlightClick="1"/>
          </p:cNvPr>
          <p:cNvSpPr>
            <a:spLocks noChangeAspect="1"/>
          </p:cNvSpPr>
          <p:nvPr userDrawn="1"/>
        </p:nvSpPr>
        <p:spPr>
          <a:xfrm>
            <a:off x="6912000" y="4824000"/>
            <a:ext cx="216000" cy="216000"/>
          </a:xfrm>
          <a:prstGeom prst="actionButtonHom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solidFill>
                  <a:schemeClr val="tx1"/>
                </a:solidFill>
              </a:defRPr>
            </a:lvl1pPr>
          </a:lstStyle>
          <a:p>
            <a:pPr>
              <a:defRPr/>
            </a:pPr>
            <a:r>
              <a:rPr lang="de-DE" smtClean="0"/>
              <a:t>17.10.2022</a:t>
            </a:r>
            <a:endParaRPr lang="de-DE" dirty="0"/>
          </a:p>
        </p:txBody>
      </p:sp>
      <p:sp>
        <p:nvSpPr>
          <p:cNvPr id="3" name="Fußzeilenplatzhalter 4"/>
          <p:cNvSpPr>
            <a:spLocks noGrp="1"/>
          </p:cNvSpPr>
          <p:nvPr>
            <p:ph type="ftr" sz="quarter" idx="11"/>
          </p:nvPr>
        </p:nvSpPr>
        <p:spPr/>
        <p:txBody>
          <a:bodyPr/>
          <a:lstStyle>
            <a:lvl1pPr>
              <a:defRPr>
                <a:solidFill>
                  <a:schemeClr val="tx1"/>
                </a:solidFill>
              </a:defRPr>
            </a:lvl1pPr>
          </a:lstStyle>
          <a:p>
            <a:pPr>
              <a:defRPr/>
            </a:pPr>
            <a:r>
              <a:rPr lang="de-DE" smtClean="0"/>
              <a:t>Gerhard Heder (HeSoWa)</a:t>
            </a:r>
            <a:endParaRPr lang="de-DE"/>
          </a:p>
        </p:txBody>
      </p:sp>
      <p:sp>
        <p:nvSpPr>
          <p:cNvPr id="4" name="Foliennummernplatzhalter 5"/>
          <p:cNvSpPr>
            <a:spLocks noGrp="1"/>
          </p:cNvSpPr>
          <p:nvPr>
            <p:ph type="sldNum" sz="quarter" idx="12"/>
          </p:nvPr>
        </p:nvSpPr>
        <p:spPr/>
        <p:txBody>
          <a:bodyPr/>
          <a:lstStyle>
            <a:lvl1pPr>
              <a:defRPr>
                <a:solidFill>
                  <a:schemeClr val="tx1"/>
                </a:solidFill>
              </a:defRPr>
            </a:lvl1pPr>
          </a:lstStyle>
          <a:p>
            <a:pPr>
              <a:defRPr/>
            </a:pPr>
            <a:fld id="{D8658B51-9C3F-4DB4-B869-00A41D387FDF}"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7"/>
            <a:ext cx="3008313" cy="87153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r>
              <a:rPr lang="de-DE" smtClean="0"/>
              <a:t>17.10.2022</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smtClean="0"/>
              <a:t>Gerhard Heder (HeSoWa)</a:t>
            </a:r>
            <a:endParaRPr lang="de-DE"/>
          </a:p>
        </p:txBody>
      </p:sp>
      <p:sp>
        <p:nvSpPr>
          <p:cNvPr id="7" name="Foliennummernplatzhalter 5"/>
          <p:cNvSpPr>
            <a:spLocks noGrp="1"/>
          </p:cNvSpPr>
          <p:nvPr>
            <p:ph type="sldNum" sz="quarter" idx="12"/>
          </p:nvPr>
        </p:nvSpPr>
        <p:spPr/>
        <p:txBody>
          <a:bodyPr/>
          <a:lstStyle>
            <a:lvl1pPr>
              <a:defRPr/>
            </a:lvl1pPr>
          </a:lstStyle>
          <a:p>
            <a:pPr>
              <a:defRPr/>
            </a:pPr>
            <a:fld id="{86BD8C53-8C40-42F3-895A-124D79A6BF2D}"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de-DE" smtClean="0"/>
              <a:t>17.10.2022</a:t>
            </a:r>
            <a:endParaRPr lang="de-DE" dirty="0"/>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smtClean="0"/>
              <a:t>Gerhard Heder (HeSoWa)</a:t>
            </a:r>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1906-E2CE-4484-B5AD-CF69FE3715A7}"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44" r:id="rId3"/>
    <p:sldLayoutId id="2147484545" r:id="rId4"/>
    <p:sldLayoutId id="2147484546" r:id="rId5"/>
    <p:sldLayoutId id="2147484553" r:id="rId6"/>
    <p:sldLayoutId id="2147484554" r:id="rId7"/>
    <p:sldLayoutId id="2147484555" r:id="rId8"/>
    <p:sldLayoutId id="2147484547" r:id="rId9"/>
    <p:sldLayoutId id="2147484548" r:id="rId10"/>
    <p:sldLayoutId id="2147484549" r:id="rId11"/>
    <p:sldLayoutId id="2147484550" r:id="rId12"/>
    <p:sldLayoutId id="2147484556" r:id="rId13"/>
    <p:sldLayoutId id="2147484557" r:id="rId14"/>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bttv.de/fileadmin/bttv/media/000/erw/CoBa_BTTR/Praesentation_Schweizer_System_BTTR.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3.xml"/><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21.xml"/><Relationship Id="rId5" Type="http://schemas.openxmlformats.org/officeDocument/2006/relationships/slide" Target="slide9.xml"/><Relationship Id="rId10" Type="http://schemas.openxmlformats.org/officeDocument/2006/relationships/slide" Target="slide69.xml"/><Relationship Id="rId4" Type="http://schemas.openxmlformats.org/officeDocument/2006/relationships/slide" Target="slide4.xml"/><Relationship Id="rId9" Type="http://schemas.openxmlformats.org/officeDocument/2006/relationships/slide" Target="slide6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hyperlink" Target="https://www.bttv.de/fileadmin/bttv/media/000/mannschaft/click-tt/Handbuecher/Turnierserienmodul_Vereine_08-2022.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Untertitel 7"/>
          <p:cNvSpPr>
            <a:spLocks noGrp="1"/>
          </p:cNvSpPr>
          <p:nvPr>
            <p:ph type="subTitle" idx="1"/>
          </p:nvPr>
        </p:nvSpPr>
        <p:spPr>
          <a:xfrm>
            <a:off x="1371600" y="2295526"/>
            <a:ext cx="6400800" cy="2166938"/>
          </a:xfrm>
        </p:spPr>
        <p:txBody>
          <a:bodyPr/>
          <a:lstStyle/>
          <a:p>
            <a:r>
              <a:rPr lang="de-DE" b="1" dirty="0" smtClean="0"/>
              <a:t>BTTV </a:t>
            </a:r>
            <a:r>
              <a:rPr lang="de-DE" b="1" dirty="0" err="1" smtClean="0"/>
              <a:t>Bavarian</a:t>
            </a:r>
            <a:r>
              <a:rPr lang="de-DE" b="1" dirty="0" smtClean="0"/>
              <a:t> TT-</a:t>
            </a:r>
            <a:r>
              <a:rPr lang="de-DE" b="1" dirty="0" err="1" smtClean="0"/>
              <a:t>Race</a:t>
            </a:r>
            <a:endParaRPr lang="de-DE" dirty="0" smtClean="0"/>
          </a:p>
        </p:txBody>
      </p:sp>
      <p:sp>
        <p:nvSpPr>
          <p:cNvPr id="7171" name="Titel 1"/>
          <p:cNvSpPr>
            <a:spLocks noGrp="1"/>
          </p:cNvSpPr>
          <p:nvPr>
            <p:ph type="title"/>
          </p:nvPr>
        </p:nvSpPr>
        <p:spPr>
          <a:xfrm>
            <a:off x="457200" y="540544"/>
            <a:ext cx="8229600" cy="857250"/>
          </a:xfrm>
        </p:spPr>
        <p:txBody>
          <a:bodyPr/>
          <a:lstStyle/>
          <a:p>
            <a:pPr eaLnBrk="1" hangingPunct="1"/>
            <a:r>
              <a:rPr lang="de-DE" b="1" smtClean="0"/>
              <a:t>TTT2020</a:t>
            </a:r>
            <a:endParaRPr lang="de-DE" smtClean="0"/>
          </a:p>
        </p:txBody>
      </p:sp>
      <p:sp>
        <p:nvSpPr>
          <p:cNvPr id="5" name="Datumsplatzhalter 4"/>
          <p:cNvSpPr>
            <a:spLocks noGrp="1"/>
          </p:cNvSpPr>
          <p:nvPr>
            <p:ph type="dt" sz="quarter" idx="10"/>
          </p:nvPr>
        </p:nvSpPr>
        <p:spPr/>
        <p:txBody>
          <a:bodyPr/>
          <a:lstStyle/>
          <a:p>
            <a:pPr>
              <a:defRPr/>
            </a:pPr>
            <a:r>
              <a:rPr lang="de-DE" smtClean="0"/>
              <a:t>17.10.2022</a:t>
            </a:r>
            <a:endParaRPr lang="de-DE" dirty="0"/>
          </a:p>
        </p:txBody>
      </p:sp>
      <p:sp>
        <p:nvSpPr>
          <p:cNvPr id="6" name="Foliennummernplatzhalter 5"/>
          <p:cNvSpPr>
            <a:spLocks noGrp="1"/>
          </p:cNvSpPr>
          <p:nvPr>
            <p:ph type="sldNum" sz="quarter" idx="12"/>
          </p:nvPr>
        </p:nvSpPr>
        <p:spPr/>
        <p:txBody>
          <a:bodyPr/>
          <a:lstStyle/>
          <a:p>
            <a:pPr>
              <a:defRPr/>
            </a:pPr>
            <a:fld id="{93550524-5273-4652-B0A5-98D8063268CA}" type="slidenum">
              <a:rPr lang="de-DE"/>
              <a:pPr>
                <a:defRPr/>
              </a:pPr>
              <a:t>1</a:t>
            </a:fld>
            <a:endParaRPr lang="de-DE" dirty="0"/>
          </a:p>
        </p:txBody>
      </p:sp>
      <p:sp>
        <p:nvSpPr>
          <p:cNvPr id="7" name="Fußzeilenplatzhalter 6"/>
          <p:cNvSpPr txBox="1">
            <a:spLocks/>
          </p:cNvSpPr>
          <p:nvPr/>
        </p:nvSpPr>
        <p:spPr>
          <a:xfrm>
            <a:off x="3124200" y="4767264"/>
            <a:ext cx="2895600" cy="273844"/>
          </a:xfrm>
          <a:prstGeom prst="rect">
            <a:avLst/>
          </a:prstGeom>
        </p:spPr>
        <p:txBody>
          <a:bodyPr anchor="ctr"/>
          <a:lstStyle/>
          <a:p>
            <a:pPr algn="ctr" fontAlgn="auto">
              <a:spcBef>
                <a:spcPts val="0"/>
              </a:spcBef>
              <a:spcAft>
                <a:spcPts val="0"/>
              </a:spcAft>
              <a:defRPr/>
            </a:pPr>
            <a:endParaRPr lang="de-DE" sz="1200" dirty="0">
              <a:latin typeface="+mn-lt"/>
            </a:endParaRPr>
          </a:p>
        </p:txBody>
      </p:sp>
      <p:sp>
        <p:nvSpPr>
          <p:cNvPr id="9" name="Fußzeilenplatzhalter 8"/>
          <p:cNvSpPr>
            <a:spLocks noGrp="1"/>
          </p:cNvSpPr>
          <p:nvPr>
            <p:ph type="ftr" sz="quarter" idx="11"/>
          </p:nvPr>
        </p:nvSpPr>
        <p:spPr/>
        <p:txBody>
          <a:bodyPr/>
          <a:lstStyle/>
          <a:p>
            <a:pPr>
              <a:defRPr/>
            </a:pPr>
            <a:r>
              <a:rPr lang="de-DE" smtClean="0"/>
              <a:t>Gerhard Heder (HeSoWa)</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158365" y="1406942"/>
            <a:ext cx="4827270" cy="2980373"/>
          </a:xfrm>
          <a:prstGeom prst="rect">
            <a:avLst/>
          </a:prstGeom>
          <a:noFill/>
          <a:ln w="9525">
            <a:noFill/>
            <a:miter lim="800000"/>
            <a:headEnd/>
            <a:tailEnd/>
          </a:ln>
        </p:spPr>
      </p:pic>
      <p:sp>
        <p:nvSpPr>
          <p:cNvPr id="13315"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36E8C00-593E-4976-8842-4219CEBD943D}" type="slidenum">
              <a:rPr lang="de-DE"/>
              <a:pPr>
                <a:defRPr/>
              </a:pPr>
              <a:t>10</a:t>
            </a:fld>
            <a:endParaRPr lang="de-DE" dirty="0"/>
          </a:p>
        </p:txBody>
      </p:sp>
      <p:sp>
        <p:nvSpPr>
          <p:cNvPr id="12" name="Ellipse 11"/>
          <p:cNvSpPr/>
          <p:nvPr/>
        </p:nvSpPr>
        <p:spPr>
          <a:xfrm>
            <a:off x="5466596" y="4075011"/>
            <a:ext cx="883404" cy="260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6" name="Ellipse 15"/>
          <p:cNvSpPr>
            <a:spLocks noChangeAspect="1"/>
          </p:cNvSpPr>
          <p:nvPr/>
        </p:nvSpPr>
        <p:spPr>
          <a:xfrm>
            <a:off x="2404533" y="36152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33384"/>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6" grpId="1"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el 5"/>
          <p:cNvSpPr>
            <a:spLocks noGrp="1"/>
          </p:cNvSpPr>
          <p:nvPr>
            <p:ph type="title"/>
          </p:nvPr>
        </p:nvSpPr>
        <p:spPr>
          <a:xfrm>
            <a:off x="457200" y="205980"/>
            <a:ext cx="8229600" cy="435769"/>
          </a:xfrm>
        </p:spPr>
        <p:txBody>
          <a:bodyPr/>
          <a:lstStyle/>
          <a:p>
            <a:pPr eaLnBrk="1" hangingPunct="1"/>
            <a:r>
              <a:rPr lang="de-DE" sz="2800" dirty="0" smtClean="0"/>
              <a:t>Neue Turnierdatei angelegt</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065458E5-6F49-4A3E-B93E-D5C8CEA22FD7}" type="slidenum">
              <a:rPr lang="de-DE"/>
              <a:pPr>
                <a:defRPr/>
              </a:pPr>
              <a:t>11</a:t>
            </a:fld>
            <a:endParaRPr lang="de-DE" dirty="0"/>
          </a:p>
        </p:txBody>
      </p:sp>
      <p:pic>
        <p:nvPicPr>
          <p:cNvPr id="614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5363" name="Titel 5"/>
          <p:cNvSpPr>
            <a:spLocks noGrp="1"/>
          </p:cNvSpPr>
          <p:nvPr>
            <p:ph type="title"/>
          </p:nvPr>
        </p:nvSpPr>
        <p:spPr>
          <a:xfrm>
            <a:off x="457200" y="205980"/>
            <a:ext cx="8229600" cy="435769"/>
          </a:xfrm>
        </p:spPr>
        <p:txBody>
          <a:bodyPr/>
          <a:lstStyle/>
          <a:p>
            <a:pPr eaLnBrk="1" hangingPunct="1"/>
            <a:r>
              <a:rPr lang="de-DE" sz="2800" dirty="0" smtClean="0"/>
              <a:t>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A41BC9D-B872-4FC4-908C-134994362AF5}" type="slidenum">
              <a:rPr lang="de-DE"/>
              <a:pPr>
                <a:defRPr/>
              </a:pPr>
              <a:t>12</a:t>
            </a:fld>
            <a:endParaRPr lang="de-DE" dirty="0"/>
          </a:p>
        </p:txBody>
      </p:sp>
      <p:sp>
        <p:nvSpPr>
          <p:cNvPr id="12" name="Ellipse 11"/>
          <p:cNvSpPr/>
          <p:nvPr/>
        </p:nvSpPr>
        <p:spPr>
          <a:xfrm>
            <a:off x="2827867" y="3991374"/>
            <a:ext cx="1667406" cy="3262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2158365" y="1432343"/>
            <a:ext cx="4827270" cy="2980373"/>
          </a:xfrm>
          <a:prstGeom prst="rect">
            <a:avLst/>
          </a:prstGeom>
          <a:noFill/>
          <a:ln w="9525">
            <a:noFill/>
            <a:miter lim="800000"/>
            <a:headEnd/>
            <a:tailEnd/>
          </a:ln>
        </p:spPr>
      </p:pic>
      <p:sp>
        <p:nvSpPr>
          <p:cNvPr id="16387" name="Titel 5"/>
          <p:cNvSpPr>
            <a:spLocks noGrp="1"/>
          </p:cNvSpPr>
          <p:nvPr>
            <p:ph type="title"/>
          </p:nvPr>
        </p:nvSpPr>
        <p:spPr>
          <a:xfrm>
            <a:off x="457200" y="205980"/>
            <a:ext cx="8229600" cy="435769"/>
          </a:xfrm>
        </p:spPr>
        <p:txBody>
          <a:bodyPr/>
          <a:lstStyle/>
          <a:p>
            <a:pPr eaLnBrk="1" hangingPunct="1"/>
            <a:r>
              <a:rPr lang="de-DE" sz="2800" dirty="0" smtClean="0"/>
              <a:t>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B8879048-F859-46A5-B324-3E0DADCB28FF}" type="slidenum">
              <a:rPr lang="de-DE"/>
              <a:pPr>
                <a:defRPr/>
              </a:pPr>
              <a:t>13</a:t>
            </a:fld>
            <a:endParaRPr lang="de-DE" dirty="0"/>
          </a:p>
        </p:txBody>
      </p:sp>
      <p:sp>
        <p:nvSpPr>
          <p:cNvPr id="12" name="Ellipse 11"/>
          <p:cNvSpPr/>
          <p:nvPr/>
        </p:nvSpPr>
        <p:spPr>
          <a:xfrm>
            <a:off x="5476256" y="4116057"/>
            <a:ext cx="822941" cy="2445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a:spLocks noChangeAspect="1"/>
          </p:cNvSpPr>
          <p:nvPr/>
        </p:nvSpPr>
        <p:spPr>
          <a:xfrm>
            <a:off x="3437466" y="2269068"/>
            <a:ext cx="1560286"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Ellipse 10"/>
          <p:cNvSpPr/>
          <p:nvPr/>
        </p:nvSpPr>
        <p:spPr>
          <a:xfrm>
            <a:off x="2671086" y="1650318"/>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9"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1" name="Titel 5"/>
          <p:cNvSpPr>
            <a:spLocks noGrp="1"/>
          </p:cNvSpPr>
          <p:nvPr>
            <p:ph type="title"/>
          </p:nvPr>
        </p:nvSpPr>
        <p:spPr>
          <a:xfrm>
            <a:off x="457200" y="205980"/>
            <a:ext cx="8229600" cy="435769"/>
          </a:xfrm>
        </p:spPr>
        <p:txBody>
          <a:bodyPr/>
          <a:lstStyle/>
          <a:p>
            <a:pPr eaLnBrk="1" hangingPunct="1"/>
            <a:r>
              <a:rPr lang="de-DE" sz="2800" dirty="0" smtClean="0"/>
              <a:t>Daten aus </a:t>
            </a:r>
            <a:r>
              <a:rPr lang="de-DE" sz="2800" dirty="0" err="1" smtClean="0"/>
              <a:t>click</a:t>
            </a:r>
            <a:r>
              <a:rPr lang="de-DE" sz="2800" dirty="0" smtClean="0"/>
              <a:t>-TT importieren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DC581392-C606-4C44-B978-F3262994FC9B}" type="slidenum">
              <a:rPr lang="de-DE"/>
              <a:pPr>
                <a:defRPr/>
              </a:pPr>
              <a:t>14</a:t>
            </a:fld>
            <a:endParaRPr lang="de-DE" dirty="0"/>
          </a:p>
        </p:txBody>
      </p:sp>
      <p:pic>
        <p:nvPicPr>
          <p:cNvPr id="17415" name="Picture 2"/>
          <p:cNvPicPr>
            <a:picLocks noChangeAspect="1" noChangeArrowheads="1"/>
          </p:cNvPicPr>
          <p:nvPr/>
        </p:nvPicPr>
        <p:blipFill>
          <a:blip r:embed="rId4" cstate="print"/>
          <a:srcRect/>
          <a:stretch>
            <a:fillRect/>
          </a:stretch>
        </p:blipFill>
        <p:spPr bwMode="auto">
          <a:xfrm>
            <a:off x="3098485" y="1572690"/>
            <a:ext cx="2947035" cy="2193608"/>
          </a:xfrm>
          <a:prstGeom prst="rect">
            <a:avLst/>
          </a:prstGeom>
          <a:noFill/>
          <a:ln w="9525">
            <a:noFill/>
            <a:miter lim="800000"/>
            <a:headEnd/>
            <a:tailEnd/>
          </a:ln>
        </p:spPr>
      </p:pic>
      <p:sp>
        <p:nvSpPr>
          <p:cNvPr id="12" name="Ellipse 11"/>
          <p:cNvSpPr/>
          <p:nvPr/>
        </p:nvSpPr>
        <p:spPr>
          <a:xfrm>
            <a:off x="3597813" y="3461148"/>
            <a:ext cx="1055687" cy="2131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3437468" y="2396068"/>
            <a:ext cx="1842564" cy="235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Textfeld 13"/>
          <p:cNvSpPr txBox="1"/>
          <p:nvPr/>
        </p:nvSpPr>
        <p:spPr>
          <a:xfrm>
            <a:off x="5782736" y="2865208"/>
            <a:ext cx="2074332" cy="461665"/>
          </a:xfrm>
          <a:prstGeom prst="rect">
            <a:avLst/>
          </a:prstGeom>
          <a:solidFill>
            <a:schemeClr val="accent2">
              <a:lumMod val="40000"/>
              <a:lumOff val="60000"/>
            </a:schemeClr>
          </a:solidFill>
        </p:spPr>
        <p:txBody>
          <a:bodyPr wrap="square">
            <a:spAutoFit/>
          </a:bodyPr>
          <a:lstStyle/>
          <a:p>
            <a:pPr>
              <a:defRPr/>
            </a:pPr>
            <a:r>
              <a:rPr lang="de-DE" sz="1200" dirty="0">
                <a:latin typeface="+mn-lt"/>
              </a:rPr>
              <a:t>Bitte nicht vergessen, die Wettspielordnung anzugeben</a:t>
            </a:r>
            <a:r>
              <a:rPr lang="de-DE" sz="1200" dirty="0" smtClean="0">
                <a:latin typeface="+mn-lt"/>
              </a:rPr>
              <a:t>.</a:t>
            </a:r>
            <a:endParaRPr lang="de-DE" sz="1200" dirty="0">
              <a:latin typeface="+mn-lt"/>
            </a:endParaRPr>
          </a:p>
        </p:txBody>
      </p:sp>
      <p:cxnSp>
        <p:nvCxnSpPr>
          <p:cNvPr id="15" name="Gerade Verbindung mit Pfeil 14"/>
          <p:cNvCxnSpPr/>
          <p:nvPr/>
        </p:nvCxnSpPr>
        <p:spPr>
          <a:xfrm flipH="1" flipV="1">
            <a:off x="5139267" y="2599267"/>
            <a:ext cx="651934" cy="2624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0"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18435" name="Picture 2"/>
          <p:cNvPicPr>
            <a:picLocks noChangeAspect="1" noChangeArrowheads="1"/>
          </p:cNvPicPr>
          <p:nvPr/>
        </p:nvPicPr>
        <p:blipFill>
          <a:blip r:embed="rId4" cstate="print"/>
          <a:srcRect/>
          <a:stretch>
            <a:fillRect/>
          </a:stretch>
        </p:blipFill>
        <p:spPr bwMode="auto">
          <a:xfrm>
            <a:off x="2311720" y="2105031"/>
            <a:ext cx="4520565" cy="1273493"/>
          </a:xfrm>
          <a:prstGeom prst="rect">
            <a:avLst/>
          </a:prstGeom>
          <a:noFill/>
          <a:ln w="9525">
            <a:noFill/>
            <a:miter lim="800000"/>
            <a:headEnd/>
            <a:tailEnd/>
          </a:ln>
        </p:spPr>
      </p:pic>
      <p:sp>
        <p:nvSpPr>
          <p:cNvPr id="18436" name="Titel 5"/>
          <p:cNvSpPr>
            <a:spLocks noGrp="1"/>
          </p:cNvSpPr>
          <p:nvPr>
            <p:ph type="title"/>
          </p:nvPr>
        </p:nvSpPr>
        <p:spPr>
          <a:xfrm>
            <a:off x="457200" y="205980"/>
            <a:ext cx="8229600" cy="435769"/>
          </a:xfrm>
        </p:spPr>
        <p:txBody>
          <a:bodyPr/>
          <a:lstStyle/>
          <a:p>
            <a:pPr eaLnBrk="1" hangingPunct="1"/>
            <a:r>
              <a:rPr lang="de-DE" sz="2800" dirty="0" smtClean="0"/>
              <a:t>Nach dem Importieren der Teilnehmer</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55A7D27E-7214-48F7-BBB5-DAD0B77E92A2}" type="slidenum">
              <a:rPr lang="de-DE"/>
              <a:pPr>
                <a:defRPr/>
              </a:pPr>
              <a:t>15</a:t>
            </a:fld>
            <a:endParaRPr lang="de-DE" dirty="0"/>
          </a:p>
        </p:txBody>
      </p:sp>
      <p:sp>
        <p:nvSpPr>
          <p:cNvPr id="13" name="Ellipse 12"/>
          <p:cNvSpPr/>
          <p:nvPr/>
        </p:nvSpPr>
        <p:spPr>
          <a:xfrm>
            <a:off x="3544365" y="2988470"/>
            <a:ext cx="1055688"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Inhaltsplatzhalter 11"/>
          <p:cNvSpPr txBox="1">
            <a:spLocks/>
          </p:cNvSpPr>
          <p:nvPr/>
        </p:nvSpPr>
        <p:spPr bwMode="auto">
          <a:xfrm>
            <a:off x="1927599" y="3632730"/>
            <a:ext cx="5288807" cy="104087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100" dirty="0">
                <a:latin typeface="+mn-lt"/>
              </a:rPr>
              <a:t>Falls </a:t>
            </a:r>
            <a:r>
              <a:rPr lang="de-DE" sz="1100" dirty="0" smtClean="0">
                <a:latin typeface="+mn-lt"/>
              </a:rPr>
              <a:t>diese Frage nicht erscheint, ist die Überprüfung der Wettbewerbe abgeschaltet.</a:t>
            </a:r>
          </a:p>
          <a:p>
            <a:pPr eaLnBrk="0" hangingPunct="0">
              <a:spcBef>
                <a:spcPct val="20000"/>
              </a:spcBef>
              <a:defRPr/>
            </a:pPr>
            <a:r>
              <a:rPr lang="de-DE" sz="1100" dirty="0" smtClean="0">
                <a:latin typeface="+mn-lt"/>
              </a:rPr>
              <a:t>In diesem Fall können Sie den Wettbewerb wie folgt überprüfen:</a:t>
            </a:r>
            <a:endParaRPr lang="de-DE" sz="1100" dirty="0">
              <a:latin typeface="+mn-lt"/>
            </a:endParaRPr>
          </a:p>
          <a:p>
            <a:pPr marL="174625" indent="-174625" eaLnBrk="0" hangingPunct="0">
              <a:spcBef>
                <a:spcPct val="20000"/>
              </a:spcBef>
              <a:buFont typeface="Arial" pitchFamily="34" charset="0"/>
              <a:buChar char="•"/>
              <a:defRPr/>
            </a:pPr>
            <a:r>
              <a:rPr lang="de-DE" sz="1100" dirty="0">
                <a:latin typeface="+mn-lt"/>
              </a:rPr>
              <a:t>„Konfiguration/Wettbewerbe“ aufrufen</a:t>
            </a:r>
          </a:p>
          <a:p>
            <a:pPr marL="174625" indent="-174625" eaLnBrk="0" hangingPunct="0">
              <a:spcBef>
                <a:spcPct val="20000"/>
              </a:spcBef>
              <a:buFont typeface="Arial" pitchFamily="34" charset="0"/>
              <a:buChar char="•"/>
              <a:defRPr/>
            </a:pPr>
            <a:r>
              <a:rPr lang="de-DE" sz="1100" dirty="0">
                <a:latin typeface="+mn-lt"/>
              </a:rPr>
              <a:t>Wettbewerb selektieren</a:t>
            </a:r>
          </a:p>
          <a:p>
            <a:pPr marL="174625" indent="-174625" eaLnBrk="0" hangingPunct="0">
              <a:spcBef>
                <a:spcPct val="20000"/>
              </a:spcBef>
              <a:buFont typeface="Arial" pitchFamily="34" charset="0"/>
              <a:buChar char="•"/>
              <a:defRPr/>
            </a:pPr>
            <a:r>
              <a:rPr lang="de-DE" sz="1100" dirty="0">
                <a:latin typeface="+mn-lt"/>
              </a:rPr>
              <a:t>„Bearbeiten/Austragungssystem/Erweitert“ aufrufen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9460" name="Titel 5"/>
          <p:cNvSpPr>
            <a:spLocks noGrp="1"/>
          </p:cNvSpPr>
          <p:nvPr>
            <p:ph type="title"/>
          </p:nvPr>
        </p:nvSpPr>
        <p:spPr>
          <a:xfrm>
            <a:off x="457200" y="205980"/>
            <a:ext cx="8229600" cy="435769"/>
          </a:xfrm>
        </p:spPr>
        <p:txBody>
          <a:bodyPr/>
          <a:lstStyle/>
          <a:p>
            <a:pPr marL="0" indent="0"/>
            <a:r>
              <a:rPr lang="de-DE" sz="2800" dirty="0" smtClean="0"/>
              <a:t>Überprüfung der Einstellungen für den Wettbewerb</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4891EC40-9901-4184-AA4B-178BEB746911}" type="slidenum">
              <a:rPr lang="de-DE"/>
              <a:pPr>
                <a:defRPr/>
              </a:pPr>
              <a:t>16</a:t>
            </a:fld>
            <a:endParaRPr lang="de-DE" dirty="0"/>
          </a:p>
        </p:txBody>
      </p:sp>
      <p:pic>
        <p:nvPicPr>
          <p:cNvPr id="7170" name="Picture 2"/>
          <p:cNvPicPr>
            <a:picLocks noChangeAspect="1" noChangeArrowheads="1"/>
          </p:cNvPicPr>
          <p:nvPr/>
        </p:nvPicPr>
        <p:blipFill>
          <a:blip r:embed="rId4" cstate="print"/>
          <a:srcRect/>
          <a:stretch>
            <a:fillRect/>
          </a:stretch>
        </p:blipFill>
        <p:spPr bwMode="auto">
          <a:xfrm>
            <a:off x="2238375" y="1805967"/>
            <a:ext cx="4667250" cy="2220278"/>
          </a:xfrm>
          <a:prstGeom prst="rect">
            <a:avLst/>
          </a:prstGeom>
          <a:noFill/>
          <a:ln w="9525">
            <a:noFill/>
            <a:miter lim="800000"/>
            <a:headEnd/>
            <a:tailEnd/>
          </a:ln>
        </p:spPr>
      </p:pic>
      <p:sp>
        <p:nvSpPr>
          <p:cNvPr id="15" name="Ellipse 14"/>
          <p:cNvSpPr/>
          <p:nvPr/>
        </p:nvSpPr>
        <p:spPr>
          <a:xfrm>
            <a:off x="2120827" y="3725543"/>
            <a:ext cx="1057275" cy="2119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Ellipse 11"/>
          <p:cNvSpPr/>
          <p:nvPr/>
        </p:nvSpPr>
        <p:spPr>
          <a:xfrm>
            <a:off x="1811867" y="2258482"/>
            <a:ext cx="2717120" cy="776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0482" name="Titel 5"/>
          <p:cNvSpPr>
            <a:spLocks noGrp="1"/>
          </p:cNvSpPr>
          <p:nvPr>
            <p:ph type="title"/>
          </p:nvPr>
        </p:nvSpPr>
        <p:spPr>
          <a:xfrm>
            <a:off x="457200" y="205980"/>
            <a:ext cx="8229600" cy="435769"/>
          </a:xfrm>
        </p:spPr>
        <p:txBody>
          <a:bodyPr/>
          <a:lstStyle/>
          <a:p>
            <a:pPr eaLnBrk="1" hangingPunct="1"/>
            <a:r>
              <a:rPr lang="de-DE" sz="2800" dirty="0" smtClean="0"/>
              <a:t>Daten aus </a:t>
            </a:r>
            <a:r>
              <a:rPr lang="de-DE" sz="2800" dirty="0" err="1" smtClean="0"/>
              <a:t>click</a:t>
            </a:r>
            <a:r>
              <a:rPr lang="de-DE" sz="2800" dirty="0" smtClean="0"/>
              <a:t>-TT importiert</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2D59C38C-78C1-410F-93CA-9BF8CDA9B2FA}" type="slidenum">
              <a:rPr lang="de-DE"/>
              <a:pPr>
                <a:defRPr/>
              </a:pPr>
              <a:t>17</a:t>
            </a:fld>
            <a:endParaRPr lang="de-DE"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2"/>
          <p:cNvSpPr>
            <a:spLocks noGrp="1"/>
          </p:cNvSpPr>
          <p:nvPr>
            <p:ph type="title"/>
          </p:nvPr>
        </p:nvSpPr>
        <p:spPr>
          <a:xfrm>
            <a:off x="457200" y="205980"/>
            <a:ext cx="8229600" cy="435769"/>
          </a:xfrm>
        </p:spPr>
        <p:txBody>
          <a:bodyPr/>
          <a:lstStyle/>
          <a:p>
            <a:r>
              <a:rPr lang="de-DE" sz="2800" dirty="0" smtClean="0"/>
              <a:t>Regeln für </a:t>
            </a:r>
            <a:r>
              <a:rPr lang="de-DE" sz="2800" dirty="0" err="1" smtClean="0"/>
              <a:t>Bavarian</a:t>
            </a:r>
            <a:r>
              <a:rPr lang="de-DE" sz="2800" dirty="0" smtClean="0"/>
              <a:t> TT-</a:t>
            </a:r>
            <a:r>
              <a:rPr lang="de-DE" sz="2800" dirty="0" err="1" smtClean="0"/>
              <a:t>Race</a:t>
            </a:r>
            <a:r>
              <a:rPr lang="de-DE" sz="2800" dirty="0" smtClean="0"/>
              <a:t> setzen</a:t>
            </a:r>
          </a:p>
        </p:txBody>
      </p:sp>
      <p:sp>
        <p:nvSpPr>
          <p:cNvPr id="4" name="Datumsplatzhalter 3"/>
          <p:cNvSpPr>
            <a:spLocks noGrp="1"/>
          </p:cNvSpPr>
          <p:nvPr>
            <p:ph type="dt" sz="quarter" idx="10"/>
          </p:nvPr>
        </p:nvSpPr>
        <p:spPr/>
        <p:txBody>
          <a:bodyPr/>
          <a:lstStyle/>
          <a:p>
            <a:pPr>
              <a:defRPr/>
            </a:pPr>
            <a:r>
              <a:rPr lang="de-DE" smtClean="0"/>
              <a:t>17.10.2022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B8A59C2-332B-42FF-9FA5-6DE96E935B18}" type="slidenum">
              <a:rPr lang="de-DE" smtClean="0"/>
              <a:pPr>
                <a:defRPr/>
              </a:pPr>
              <a:t>18</a:t>
            </a:fld>
            <a:endParaRPr lang="de-DE" dirty="0"/>
          </a:p>
        </p:txBody>
      </p:sp>
      <p:sp>
        <p:nvSpPr>
          <p:cNvPr id="10246" name="Inhaltsplatzhalter 11"/>
          <p:cNvSpPr>
            <a:spLocks noGrp="1"/>
          </p:cNvSpPr>
          <p:nvPr>
            <p:ph idx="4294967295"/>
          </p:nvPr>
        </p:nvSpPr>
        <p:spPr>
          <a:xfrm>
            <a:off x="457200" y="889397"/>
            <a:ext cx="8229600" cy="3140736"/>
          </a:xfrm>
          <a:solidFill>
            <a:schemeClr val="bg1"/>
          </a:solidFill>
        </p:spPr>
        <p:txBody>
          <a:bodyPr/>
          <a:lstStyle/>
          <a:p>
            <a:pPr marL="174625" indent="-174625"/>
            <a:r>
              <a:rPr lang="de-DE" sz="2000" dirty="0" smtClean="0"/>
              <a:t>Die Regeln für die Auswertung des BTTV </a:t>
            </a:r>
            <a:r>
              <a:rPr lang="de-DE" sz="2000" dirty="0" err="1" smtClean="0"/>
              <a:t>Bavarian</a:t>
            </a:r>
            <a:r>
              <a:rPr lang="de-DE" sz="2000" dirty="0" smtClean="0"/>
              <a:t> TT-</a:t>
            </a:r>
            <a:r>
              <a:rPr lang="de-DE" sz="2000" dirty="0" err="1" smtClean="0"/>
              <a:t>Race</a:t>
            </a:r>
            <a:r>
              <a:rPr lang="de-DE" sz="2000" dirty="0" smtClean="0"/>
              <a:t> weichen geringfügig von den Regeln der WO ab:</a:t>
            </a:r>
          </a:p>
          <a:p>
            <a:pPr marL="174625" indent="-174625"/>
            <a:r>
              <a:rPr lang="de-DE" sz="2000" dirty="0" smtClean="0"/>
              <a:t>Bei gleicher Buchholzzahl und identischem direkten Vergleich entscheidet nicht das Los, sondern der niedrigere Q-TTR-Wert.</a:t>
            </a:r>
            <a:br>
              <a:rPr lang="de-DE" sz="2000" dirty="0" smtClean="0"/>
            </a:br>
            <a:r>
              <a:rPr lang="de-DE" sz="2000" dirty="0" smtClean="0"/>
              <a:t>(vgl. </a:t>
            </a:r>
            <a:r>
              <a:rPr lang="de-DE" sz="2000" dirty="0" smtClean="0">
                <a:hlinkClick r:id="rId3"/>
              </a:rPr>
              <a:t>Präsentation Schweizer System des BTTV</a:t>
            </a:r>
            <a:r>
              <a:rPr lang="de-DE" sz="2000" dirty="0" smtClean="0"/>
              <a:t>)</a:t>
            </a:r>
          </a:p>
          <a:p>
            <a:pPr marL="174625" indent="-174625"/>
            <a:r>
              <a:rPr lang="de-DE" sz="2000" dirty="0" smtClean="0"/>
              <a:t>Deshalb müssen die Optionen für das Schweizer System überprüft und ggf. geändert werden.</a:t>
            </a:r>
          </a:p>
          <a:p>
            <a:pPr marL="174625" indent="-174625"/>
            <a:endParaRPr lang="de-DE"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0242" name="Titel 1"/>
          <p:cNvSpPr>
            <a:spLocks noGrp="1"/>
          </p:cNvSpPr>
          <p:nvPr>
            <p:ph type="title"/>
          </p:nvPr>
        </p:nvSpPr>
        <p:spPr>
          <a:xfrm>
            <a:off x="457200" y="205980"/>
            <a:ext cx="8229600" cy="435769"/>
          </a:xfrm>
        </p:spPr>
        <p:txBody>
          <a:bodyPr/>
          <a:lstStyle/>
          <a:p>
            <a:r>
              <a:rPr lang="de-DE" sz="2800" dirty="0" smtClean="0"/>
              <a:t>Optionen für Schweizer System</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BEC7F519-DBB4-4F56-8684-EBC84F6789B0}" type="slidenum">
              <a:rPr lang="de-DE" smtClean="0"/>
              <a:pPr>
                <a:defRPr/>
              </a:pPr>
              <a:t>19</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2986111" y="887831"/>
            <a:ext cx="1340168" cy="1453515"/>
          </a:xfrm>
          <a:prstGeom prst="rect">
            <a:avLst/>
          </a:prstGeom>
          <a:noFill/>
          <a:ln w="9525">
            <a:noFill/>
            <a:miter lim="800000"/>
            <a:headEnd/>
            <a:tailEnd/>
          </a:ln>
        </p:spPr>
      </p:pic>
      <p:pic>
        <p:nvPicPr>
          <p:cNvPr id="10248" name="Picture 8"/>
          <p:cNvPicPr>
            <a:picLocks noChangeAspect="1" noChangeArrowheads="1"/>
          </p:cNvPicPr>
          <p:nvPr/>
        </p:nvPicPr>
        <p:blipFill>
          <a:blip r:embed="rId5" cstate="print"/>
          <a:srcRect/>
          <a:stretch>
            <a:fillRect/>
          </a:stretch>
        </p:blipFill>
        <p:spPr bwMode="auto">
          <a:xfrm>
            <a:off x="819151" y="4656707"/>
            <a:ext cx="1626870"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Inhalt</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2</a:t>
            </a:fld>
            <a:endParaRPr lang="de-DE" dirty="0"/>
          </a:p>
        </p:txBody>
      </p:sp>
      <p:sp>
        <p:nvSpPr>
          <p:cNvPr id="8" name="Inhaltsplatzhalter 7"/>
          <p:cNvSpPr>
            <a:spLocks noGrp="1"/>
          </p:cNvSpPr>
          <p:nvPr>
            <p:ph idx="1"/>
          </p:nvPr>
        </p:nvSpPr>
        <p:spPr/>
        <p:txBody>
          <a:bodyPr/>
          <a:lstStyle/>
          <a:p>
            <a:r>
              <a:rPr lang="de-DE" sz="2400" dirty="0" smtClean="0">
                <a:hlinkClick r:id="rId3" action="ppaction://hlinksldjump"/>
              </a:rPr>
              <a:t>Allgemeine Hinweise</a:t>
            </a:r>
            <a:endParaRPr lang="de-DE" sz="2400" dirty="0" smtClean="0"/>
          </a:p>
          <a:p>
            <a:r>
              <a:rPr lang="de-DE" sz="2400" dirty="0" smtClean="0">
                <a:hlinkClick r:id="rId4" action="ppaction://hlinksldjump"/>
              </a:rPr>
              <a:t>Turnierantrag und Teilnehmer downloaden</a:t>
            </a:r>
            <a:endParaRPr lang="de-DE" sz="2400" dirty="0" smtClean="0"/>
          </a:p>
          <a:p>
            <a:r>
              <a:rPr lang="de-DE" sz="2400" dirty="0" smtClean="0">
                <a:hlinkClick r:id="rId5" action="ppaction://hlinksldjump"/>
              </a:rPr>
              <a:t>Turnierdatei anlegen und Teilnehmer importieren</a:t>
            </a:r>
            <a:endParaRPr lang="de-DE" sz="2400" dirty="0" smtClean="0"/>
          </a:p>
          <a:p>
            <a:r>
              <a:rPr lang="de-DE" sz="2400" dirty="0" smtClean="0">
                <a:hlinkClick r:id="rId6" action="ppaction://hlinksldjump"/>
              </a:rPr>
              <a:t>Teilnehmer überprüfen</a:t>
            </a:r>
            <a:endParaRPr lang="de-DE" sz="2400" dirty="0" smtClean="0"/>
          </a:p>
          <a:p>
            <a:r>
              <a:rPr lang="de-DE" sz="2400" dirty="0" smtClean="0">
                <a:hlinkClick r:id="rId7" action="ppaction://hlinksldjump"/>
              </a:rPr>
              <a:t>Auslosung durchführen</a:t>
            </a:r>
            <a:endParaRPr lang="de-DE" sz="2400" dirty="0" smtClean="0"/>
          </a:p>
          <a:p>
            <a:r>
              <a:rPr lang="de-DE" sz="2400" dirty="0" smtClean="0">
                <a:hlinkClick r:id="rId8" action="ppaction://hlinksldjump"/>
              </a:rPr>
              <a:t>Spielaufruf und Ergebniseingabe</a:t>
            </a:r>
            <a:endParaRPr lang="de-DE" sz="2400" dirty="0" smtClean="0"/>
          </a:p>
          <a:p>
            <a:r>
              <a:rPr lang="de-DE" sz="2400" dirty="0" smtClean="0">
                <a:hlinkClick r:id="rId9" action="ppaction://hlinksldjump"/>
              </a:rPr>
              <a:t>Spielplan und Platzierungen</a:t>
            </a:r>
            <a:endParaRPr lang="de-DE" sz="2400" dirty="0" smtClean="0"/>
          </a:p>
          <a:p>
            <a:r>
              <a:rPr lang="de-DE" sz="2400" dirty="0" smtClean="0">
                <a:hlinkClick r:id="rId10" action="ppaction://hlinksldjump"/>
              </a:rPr>
              <a:t>Ergebnisse exportieren und nach </a:t>
            </a:r>
            <a:r>
              <a:rPr lang="de-DE" sz="2400" dirty="0" err="1" smtClean="0">
                <a:hlinkClick r:id="rId10" action="ppaction://hlinksldjump"/>
              </a:rPr>
              <a:t>click</a:t>
            </a:r>
            <a:r>
              <a:rPr lang="de-DE" sz="2400" dirty="0" smtClean="0">
                <a:hlinkClick r:id="rId10" action="ppaction://hlinksldjump"/>
              </a:rPr>
              <a:t>-TT importieren</a:t>
            </a:r>
            <a:endParaRPr lang="de-DE" sz="2400" dirty="0" smtClean="0"/>
          </a:p>
          <a:p>
            <a:endParaRPr lang="de-DE"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43115" y="648001"/>
            <a:ext cx="5057775" cy="4107656"/>
          </a:xfrm>
          <a:prstGeom prst="rect">
            <a:avLst/>
          </a:prstGeom>
          <a:noFill/>
          <a:ln w="9525">
            <a:noFill/>
            <a:miter lim="800000"/>
            <a:headEnd/>
            <a:tailEnd/>
          </a:ln>
        </p:spPr>
      </p:pic>
      <p:sp>
        <p:nvSpPr>
          <p:cNvPr id="11266" name="Titel 1"/>
          <p:cNvSpPr>
            <a:spLocks noGrp="1"/>
          </p:cNvSpPr>
          <p:nvPr>
            <p:ph type="title"/>
          </p:nvPr>
        </p:nvSpPr>
        <p:spPr>
          <a:xfrm>
            <a:off x="457200" y="205980"/>
            <a:ext cx="8229600" cy="435769"/>
          </a:xfrm>
        </p:spPr>
        <p:txBody>
          <a:bodyPr/>
          <a:lstStyle/>
          <a:p>
            <a:r>
              <a:rPr lang="de-DE" sz="2800" dirty="0" smtClean="0"/>
              <a:t>Optionen für Schweizer System</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50E074F-2701-4984-BA74-6F268D541B7A}" type="slidenum">
              <a:rPr lang="de-DE" smtClean="0"/>
              <a:pPr>
                <a:defRPr/>
              </a:pPr>
              <a:t>20</a:t>
            </a:fld>
            <a:endParaRPr lang="de-DE" dirty="0"/>
          </a:p>
        </p:txBody>
      </p:sp>
      <p:sp>
        <p:nvSpPr>
          <p:cNvPr id="8" name="Ellipse 7"/>
          <p:cNvSpPr/>
          <p:nvPr/>
        </p:nvSpPr>
        <p:spPr>
          <a:xfrm>
            <a:off x="3461657" y="1306798"/>
            <a:ext cx="2732768"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3251207" y="4392218"/>
            <a:ext cx="959909" cy="2774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3530600" y="3233057"/>
            <a:ext cx="1846944"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1930402" y="2865966"/>
            <a:ext cx="1531273"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5210625" y="2865966"/>
            <a:ext cx="1571177" cy="2207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7" name="Titel 5"/>
          <p:cNvSpPr>
            <a:spLocks noGrp="1"/>
          </p:cNvSpPr>
          <p:nvPr>
            <p:ph type="title"/>
          </p:nvPr>
        </p:nvSpPr>
        <p:spPr>
          <a:xfrm>
            <a:off x="457200" y="205980"/>
            <a:ext cx="8229600" cy="435769"/>
          </a:xfrm>
        </p:spPr>
        <p:txBody>
          <a:bodyPr/>
          <a:lstStyle/>
          <a:p>
            <a:pPr eaLnBrk="1" hangingPunct="1"/>
            <a:r>
              <a:rPr lang="de-DE" sz="2800" dirty="0" smtClean="0"/>
              <a:t>Teilnehmer überprüfen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10492A2F-E9E0-440D-95C4-356150D8183C}" type="slidenum">
              <a:rPr lang="de-DE"/>
              <a:pPr>
                <a:defRPr/>
              </a:pPr>
              <a:t>21</a:t>
            </a:fld>
            <a:endParaRPr lang="de-DE" dirty="0"/>
          </a:p>
        </p:txBody>
      </p:sp>
      <p:pic>
        <p:nvPicPr>
          <p:cNvPr id="49155" name="Picture 3"/>
          <p:cNvPicPr>
            <a:picLocks noChangeAspect="1" noChangeArrowheads="1"/>
          </p:cNvPicPr>
          <p:nvPr/>
        </p:nvPicPr>
        <p:blipFill>
          <a:blip r:embed="rId4" cstate="print"/>
          <a:srcRect/>
          <a:stretch>
            <a:fillRect/>
          </a:stretch>
        </p:blipFill>
        <p:spPr bwMode="auto">
          <a:xfrm>
            <a:off x="1214461" y="891781"/>
            <a:ext cx="1426845" cy="1926907"/>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809625" y="4661298"/>
            <a:ext cx="1893570" cy="11334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überprüfen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22</a:t>
            </a:fld>
            <a:endParaRPr lang="de-DE" dirty="0"/>
          </a:p>
        </p:txBody>
      </p:sp>
      <p:sp>
        <p:nvSpPr>
          <p:cNvPr id="10" name="Inhaltsplatzhalter 11"/>
          <p:cNvSpPr txBox="1">
            <a:spLocks/>
          </p:cNvSpPr>
          <p:nvPr/>
        </p:nvSpPr>
        <p:spPr bwMode="auto">
          <a:xfrm>
            <a:off x="1056134" y="3437989"/>
            <a:ext cx="7031732" cy="829215"/>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Da für dieses Turnier nur maximal 13 Teilnehmer zugelassen sind, sich aber 16 Spieler angemeldet haben, befinden sich die drei zuletzt angemeldeten Teilnehmer auf der Warteliste. Diese sind gelb markiert. Es wird jetzt überprüft, welche Spieler anwesend sind. Plätze von nicht anwesenden Spielern können mit Teilnehmern aus der Warteliste aufgefüllt werden.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Anwesende Teilnehmer markieren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23</a:t>
            </a:fld>
            <a:endParaRPr lang="de-DE" dirty="0"/>
          </a:p>
        </p:txBody>
      </p:sp>
      <p:sp>
        <p:nvSpPr>
          <p:cNvPr id="8" name="Ellipse 7"/>
          <p:cNvSpPr/>
          <p:nvPr/>
        </p:nvSpPr>
        <p:spPr>
          <a:xfrm>
            <a:off x="6448968" y="1386889"/>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Anwesende Teilnehmer markieren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24</a:t>
            </a:fld>
            <a:endParaRPr lang="de-DE" dirty="0"/>
          </a:p>
        </p:txBody>
      </p:sp>
      <p:sp>
        <p:nvSpPr>
          <p:cNvPr id="10" name="Ellipse 9"/>
          <p:cNvSpPr/>
          <p:nvPr/>
        </p:nvSpPr>
        <p:spPr>
          <a:xfrm>
            <a:off x="6448968" y="1496960"/>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Anwesende Teilnehmer markiert</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25</a:t>
            </a:fld>
            <a:endParaRPr lang="de-DE" dirty="0"/>
          </a:p>
        </p:txBody>
      </p:sp>
      <p:sp>
        <p:nvSpPr>
          <p:cNvPr id="10" name="Inhaltsplatzhalter 11"/>
          <p:cNvSpPr txBox="1">
            <a:spLocks/>
          </p:cNvSpPr>
          <p:nvPr/>
        </p:nvSpPr>
        <p:spPr bwMode="auto">
          <a:xfrm>
            <a:off x="2566226" y="3521215"/>
            <a:ext cx="4011548" cy="30571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Einer der spielberechtigten Teilnehmer ist nicht erschienen.</a:t>
            </a:r>
          </a:p>
        </p:txBody>
      </p:sp>
      <p:sp>
        <p:nvSpPr>
          <p:cNvPr id="14" name="Inhaltsplatzhalter 11"/>
          <p:cNvSpPr txBox="1">
            <a:spLocks/>
          </p:cNvSpPr>
          <p:nvPr/>
        </p:nvSpPr>
        <p:spPr bwMode="auto">
          <a:xfrm>
            <a:off x="2566226" y="3816950"/>
            <a:ext cx="4011548" cy="30631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Ein anwesender Spieler aus der Warteliste springt für ihn ein.</a:t>
            </a:r>
          </a:p>
        </p:txBody>
      </p:sp>
      <p:sp>
        <p:nvSpPr>
          <p:cNvPr id="15" name="Ellipse 14"/>
          <p:cNvSpPr/>
          <p:nvPr/>
        </p:nvSpPr>
        <p:spPr>
          <a:xfrm>
            <a:off x="6448968" y="2631538"/>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Ellipse 16"/>
          <p:cNvSpPr/>
          <p:nvPr/>
        </p:nvSpPr>
        <p:spPr>
          <a:xfrm>
            <a:off x="6448968" y="1954178"/>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aus Warteliste übernehmen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26</a:t>
            </a:fld>
            <a:endParaRPr lang="de-DE" dirty="0"/>
          </a:p>
        </p:txBody>
      </p:sp>
      <p:sp>
        <p:nvSpPr>
          <p:cNvPr id="10" name="Inhaltsplatzhalter 11"/>
          <p:cNvSpPr txBox="1">
            <a:spLocks/>
          </p:cNvSpPr>
          <p:nvPr/>
        </p:nvSpPr>
        <p:spPr bwMode="auto">
          <a:xfrm>
            <a:off x="4913526" y="1515534"/>
            <a:ext cx="3002809" cy="287867"/>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Rechter Mausklick auf Einzelfeld des Spielers</a:t>
            </a:r>
          </a:p>
        </p:txBody>
      </p:sp>
      <p:cxnSp>
        <p:nvCxnSpPr>
          <p:cNvPr id="11" name="Gerade Verbindung mit Pfeil 10"/>
          <p:cNvCxnSpPr/>
          <p:nvPr/>
        </p:nvCxnSpPr>
        <p:spPr>
          <a:xfrm flipH="1">
            <a:off x="4436535" y="1794933"/>
            <a:ext cx="491067" cy="2455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6448968" y="1954178"/>
            <a:ext cx="519112" cy="196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aus Warteliste übernehmen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27</a:t>
            </a:fld>
            <a:endParaRPr lang="de-DE" dirty="0"/>
          </a:p>
        </p:txBody>
      </p:sp>
      <p:pic>
        <p:nvPicPr>
          <p:cNvPr id="18435" name="Picture 3"/>
          <p:cNvPicPr>
            <a:picLocks noChangeAspect="1" noChangeArrowheads="1"/>
          </p:cNvPicPr>
          <p:nvPr/>
        </p:nvPicPr>
        <p:blipFill>
          <a:blip r:embed="rId4" cstate="print"/>
          <a:srcRect/>
          <a:stretch>
            <a:fillRect/>
          </a:stretch>
        </p:blipFill>
        <p:spPr bwMode="auto">
          <a:xfrm>
            <a:off x="4417785" y="2085295"/>
            <a:ext cx="1226820" cy="720090"/>
          </a:xfrm>
          <a:prstGeom prst="rect">
            <a:avLst/>
          </a:prstGeom>
          <a:noFill/>
          <a:ln w="9525">
            <a:noFill/>
            <a:miter lim="800000"/>
            <a:headEnd/>
            <a:tailEnd/>
          </a:ln>
        </p:spPr>
      </p:pic>
      <p:cxnSp>
        <p:nvCxnSpPr>
          <p:cNvPr id="9" name="Gerade Verbindung mit Pfeil 8"/>
          <p:cNvCxnSpPr/>
          <p:nvPr/>
        </p:nvCxnSpPr>
        <p:spPr>
          <a:xfrm flipH="1" flipV="1">
            <a:off x="5323116" y="2726871"/>
            <a:ext cx="669473" cy="6613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Inhaltsplatzhalter 11"/>
          <p:cNvSpPr txBox="1">
            <a:spLocks/>
          </p:cNvSpPr>
          <p:nvPr/>
        </p:nvSpPr>
        <p:spPr bwMode="auto">
          <a:xfrm>
            <a:off x="5546715" y="3397251"/>
            <a:ext cx="3123757" cy="632882"/>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Durch Anklicken dieses Menüpunkts wird der Haken davor entfernt und damit verschwindet der Teilnehmer aus der Warteliste.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2531" name="Titel 5"/>
          <p:cNvSpPr>
            <a:spLocks noGrp="1"/>
          </p:cNvSpPr>
          <p:nvPr>
            <p:ph type="title"/>
          </p:nvPr>
        </p:nvSpPr>
        <p:spPr>
          <a:xfrm>
            <a:off x="457200" y="205980"/>
            <a:ext cx="8229600" cy="435769"/>
          </a:xfrm>
        </p:spPr>
        <p:txBody>
          <a:bodyPr/>
          <a:lstStyle/>
          <a:p>
            <a:pPr eaLnBrk="1" hangingPunct="1"/>
            <a:r>
              <a:rPr lang="de-DE" sz="2800" dirty="0" smtClean="0"/>
              <a:t>Teilnehmer aus Warteliste übernommen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EF8EB3C5-9E4A-42F7-B28E-59319A1A107E}" type="slidenum">
              <a:rPr lang="de-DE"/>
              <a:pPr>
                <a:defRPr/>
              </a:pPr>
              <a:t>28</a:t>
            </a:fld>
            <a:endParaRPr lang="de-DE" dirty="0"/>
          </a:p>
        </p:txBody>
      </p:sp>
      <p:sp>
        <p:nvSpPr>
          <p:cNvPr id="12" name="Inhaltsplatzhalter 11"/>
          <p:cNvSpPr txBox="1">
            <a:spLocks/>
          </p:cNvSpPr>
          <p:nvPr/>
        </p:nvSpPr>
        <p:spPr bwMode="auto">
          <a:xfrm>
            <a:off x="1219641" y="3413580"/>
            <a:ext cx="6078626" cy="26035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Der Teilnehmer wurde aus der Warteliste entfernt und ist nicht mehr mit gelber Farbe markiert.</a:t>
            </a:r>
          </a:p>
        </p:txBody>
      </p:sp>
      <p:cxnSp>
        <p:nvCxnSpPr>
          <p:cNvPr id="13" name="Gerade Verbindung mit Pfeil 12"/>
          <p:cNvCxnSpPr/>
          <p:nvPr/>
        </p:nvCxnSpPr>
        <p:spPr>
          <a:xfrm flipV="1">
            <a:off x="1642533" y="2125134"/>
            <a:ext cx="0" cy="1303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Auslosung aufrufen</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29</a:t>
            </a:fld>
            <a:endParaRPr lang="de-DE" dirty="0"/>
          </a:p>
        </p:txBody>
      </p:sp>
      <p:pic>
        <p:nvPicPr>
          <p:cNvPr id="20482" name="Picture 2"/>
          <p:cNvPicPr>
            <a:picLocks noChangeAspect="1" noChangeArrowheads="1"/>
          </p:cNvPicPr>
          <p:nvPr/>
        </p:nvPicPr>
        <p:blipFill>
          <a:blip r:embed="rId4" cstate="print"/>
          <a:srcRect/>
          <a:stretch>
            <a:fillRect/>
          </a:stretch>
        </p:blipFill>
        <p:spPr bwMode="auto">
          <a:xfrm>
            <a:off x="1229408" y="891776"/>
            <a:ext cx="1413510" cy="1933575"/>
          </a:xfrm>
          <a:prstGeom prst="rect">
            <a:avLst/>
          </a:prstGeom>
          <a:noFill/>
          <a:ln w="9525">
            <a:noFill/>
            <a:miter lim="800000"/>
            <a:headEnd/>
            <a:tailEnd/>
          </a:ln>
        </p:spPr>
      </p:pic>
      <p:pic>
        <p:nvPicPr>
          <p:cNvPr id="16386" name="Picture 2"/>
          <p:cNvPicPr>
            <a:picLocks noChangeAspect="1" noChangeArrowheads="1"/>
          </p:cNvPicPr>
          <p:nvPr/>
        </p:nvPicPr>
        <p:blipFill>
          <a:blip r:embed="rId5" cstate="print"/>
          <a:srcRect/>
          <a:stretch>
            <a:fillRect/>
          </a:stretch>
        </p:blipFill>
        <p:spPr bwMode="auto">
          <a:xfrm>
            <a:off x="801158" y="4650318"/>
            <a:ext cx="1966912"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pPr lvl="0">
              <a:defRPr/>
            </a:pPr>
            <a:r>
              <a:rPr lang="de-DE" dirty="0" smtClean="0"/>
              <a:t>Allgemeine Hinweise</a:t>
            </a:r>
            <a:endParaRPr lang="de-DE" dirty="0"/>
          </a:p>
        </p:txBody>
      </p:sp>
      <p:sp>
        <p:nvSpPr>
          <p:cNvPr id="4" name="Datumsplatzhalter 3"/>
          <p:cNvSpPr>
            <a:spLocks noGrp="1"/>
          </p:cNvSpPr>
          <p:nvPr>
            <p:ph type="dt" sz="half" idx="10"/>
          </p:nvPr>
        </p:nvSpPr>
        <p:spPr>
          <a:xfrm>
            <a:off x="457200" y="4767264"/>
            <a:ext cx="2133600" cy="273844"/>
          </a:xfrm>
        </p:spPr>
        <p:txBody>
          <a:bodyPr/>
          <a:lstStyle/>
          <a:p>
            <a:pPr>
              <a:defRPr/>
            </a:pPr>
            <a:r>
              <a:rPr lang="de-DE" smtClean="0"/>
              <a:t>17.10.2022</a:t>
            </a:r>
            <a:endParaRPr lang="de-DE" dirty="0"/>
          </a:p>
        </p:txBody>
      </p:sp>
      <p:sp>
        <p:nvSpPr>
          <p:cNvPr id="6" name="Fußzeilenplatzhalter 5"/>
          <p:cNvSpPr>
            <a:spLocks noGrp="1"/>
          </p:cNvSpPr>
          <p:nvPr>
            <p:ph type="ftr" sz="quarter" idx="11"/>
          </p:nvPr>
        </p:nvSpPr>
        <p:spPr>
          <a:xfrm>
            <a:off x="3124200" y="4767264"/>
            <a:ext cx="2895600" cy="273844"/>
          </a:xfrm>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3</a:t>
            </a:fld>
            <a:endParaRPr lang="de-DE" dirty="0"/>
          </a:p>
        </p:txBody>
      </p:sp>
      <p:sp>
        <p:nvSpPr>
          <p:cNvPr id="8" name="Inhaltsplatzhalter 7"/>
          <p:cNvSpPr>
            <a:spLocks noGrp="1"/>
          </p:cNvSpPr>
          <p:nvPr>
            <p:ph idx="1"/>
          </p:nvPr>
        </p:nvSpPr>
        <p:spPr>
          <a:xfrm>
            <a:off x="457200" y="873579"/>
            <a:ext cx="8229600" cy="3673324"/>
          </a:xfrm>
        </p:spPr>
        <p:txBody>
          <a:bodyPr/>
          <a:lstStyle/>
          <a:p>
            <a:pPr lvl="0">
              <a:defRPr/>
            </a:pPr>
            <a:r>
              <a:rPr lang="de-DE" sz="2200" dirty="0" smtClean="0"/>
              <a:t>Das in dieser Präsentation als Beispiel verwendete Turnier hat tatsächlich stattgefunden.</a:t>
            </a:r>
          </a:p>
          <a:p>
            <a:pPr lvl="0">
              <a:defRPr/>
            </a:pPr>
            <a:r>
              <a:rPr lang="de-DE" sz="2200" dirty="0" smtClean="0"/>
              <a:t>Allerdings sind die Auslosung und die Spielergebnisse frei erfunden und haben mit dem tatsächlichen Ablauf des Turniers nichts zu tun.</a:t>
            </a:r>
          </a:p>
          <a:p>
            <a:pPr lvl="0">
              <a:defRPr/>
            </a:pPr>
            <a:r>
              <a:rPr lang="de-DE" sz="2200" dirty="0" smtClean="0"/>
              <a:t>Die fiktiven Spielergebnisse wurden auch nicht nach </a:t>
            </a:r>
            <a:r>
              <a:rPr lang="de-DE" sz="2200" dirty="0" err="1" smtClean="0"/>
              <a:t>click</a:t>
            </a:r>
            <a:r>
              <a:rPr lang="de-DE" sz="2200" dirty="0" smtClean="0"/>
              <a:t>-TT übertragen.</a:t>
            </a:r>
          </a:p>
          <a:p>
            <a:pPr lvl="0">
              <a:tabLst>
                <a:tab pos="719138" algn="l"/>
              </a:tabLst>
              <a:defRPr/>
            </a:pPr>
            <a:r>
              <a:rPr lang="de-DE" sz="2200" dirty="0" smtClean="0"/>
              <a:t>Symbolerklärung:</a:t>
            </a:r>
            <a:r>
              <a:rPr lang="de-DE" sz="2200" dirty="0" smtClean="0"/>
              <a:t/>
            </a:r>
            <a:br>
              <a:rPr lang="de-DE" sz="2200" dirty="0" smtClean="0"/>
            </a:br>
            <a:r>
              <a:rPr lang="de-DE" sz="2200" dirty="0" smtClean="0"/>
              <a:t>	</a:t>
            </a:r>
            <a:r>
              <a:rPr lang="de-DE" sz="2200" dirty="0" smtClean="0"/>
              <a:t>Zum Inhaltsverzeichnis</a:t>
            </a:r>
            <a:endParaRPr lang="de-DE" sz="2200" dirty="0" smtClean="0"/>
          </a:p>
        </p:txBody>
      </p:sp>
      <p:pic>
        <p:nvPicPr>
          <p:cNvPr id="13" name="Grafik 12" descr="Content.jpg"/>
          <p:cNvPicPr>
            <a:picLocks noChangeAspect="1"/>
          </p:cNvPicPr>
          <p:nvPr/>
        </p:nvPicPr>
        <p:blipFill>
          <a:blip r:embed="rId3" cstate="print"/>
          <a:stretch>
            <a:fillRect/>
          </a:stretch>
        </p:blipFill>
        <p:spPr>
          <a:xfrm>
            <a:off x="907965" y="3526923"/>
            <a:ext cx="249936" cy="24384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smtClean="0"/>
              <a:t>Wettbewerb auswählen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842477-A392-4584-8945-F29C9F44BEF6}" type="slidenum">
              <a:rPr lang="de-DE" smtClean="0"/>
              <a:pPr>
                <a:defRPr/>
              </a:pPr>
              <a:t>30</a:t>
            </a:fld>
            <a:endParaRPr lang="de-DE" dirty="0"/>
          </a:p>
        </p:txBody>
      </p:sp>
      <p:pic>
        <p:nvPicPr>
          <p:cNvPr id="19459" name="Picture 3"/>
          <p:cNvPicPr>
            <a:picLocks noChangeAspect="1" noChangeArrowheads="1"/>
          </p:cNvPicPr>
          <p:nvPr/>
        </p:nvPicPr>
        <p:blipFill>
          <a:blip r:embed="rId4" cstate="print"/>
          <a:srcRect/>
          <a:stretch>
            <a:fillRect/>
          </a:stretch>
        </p:blipFill>
        <p:spPr bwMode="auto">
          <a:xfrm>
            <a:off x="4531589" y="1200146"/>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791530" y="684001"/>
            <a:ext cx="7560945" cy="4113847"/>
          </a:xfrm>
          <a:prstGeom prst="rect">
            <a:avLst/>
          </a:prstGeom>
          <a:noFill/>
          <a:ln w="9525">
            <a:noFill/>
            <a:miter lim="800000"/>
            <a:headEnd/>
            <a:tailEnd/>
          </a:ln>
        </p:spPr>
      </p:pic>
      <p:sp>
        <p:nvSpPr>
          <p:cNvPr id="6" name="Titel 5"/>
          <p:cNvSpPr>
            <a:spLocks noGrp="1"/>
          </p:cNvSpPr>
          <p:nvPr>
            <p:ph type="title"/>
          </p:nvPr>
        </p:nvSpPr>
        <p:spPr/>
        <p:txBody>
          <a:bodyPr/>
          <a:lstStyle/>
          <a:p>
            <a:r>
              <a:rPr lang="de-DE" dirty="0" smtClean="0"/>
              <a:t>Anzahl der Runden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21E2AF-D881-4FB3-B5C2-D89AC1F7ABBD}" type="slidenum">
              <a:rPr lang="de-DE" smtClean="0"/>
              <a:pPr>
                <a:defRPr/>
              </a:pPr>
              <a:t>31</a:t>
            </a:fld>
            <a:endParaRPr lang="de-DE" dirty="0"/>
          </a:p>
        </p:txBody>
      </p:sp>
      <p:sp>
        <p:nvSpPr>
          <p:cNvPr id="11" name="Ellipse 10"/>
          <p:cNvSpPr/>
          <p:nvPr/>
        </p:nvSpPr>
        <p:spPr>
          <a:xfrm>
            <a:off x="3725333" y="3071168"/>
            <a:ext cx="9567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Inhaltsplatzhalter 11"/>
          <p:cNvSpPr txBox="1">
            <a:spLocks/>
          </p:cNvSpPr>
          <p:nvPr/>
        </p:nvSpPr>
        <p:spPr bwMode="auto">
          <a:xfrm>
            <a:off x="3094569" y="3567793"/>
            <a:ext cx="2954867" cy="259140"/>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Vorgeschlagene Rundenanzahl übernehmen</a:t>
            </a:r>
          </a:p>
        </p:txBody>
      </p:sp>
      <p:sp>
        <p:nvSpPr>
          <p:cNvPr id="10" name="Ellipse 9"/>
          <p:cNvSpPr/>
          <p:nvPr/>
        </p:nvSpPr>
        <p:spPr>
          <a:xfrm>
            <a:off x="4004734" y="2681680"/>
            <a:ext cx="626534" cy="269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Auszulosende Spieler</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32</a:t>
            </a:fld>
            <a:endParaRPr lang="de-D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Optionen für Auslosung</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33</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2985419" y="885248"/>
            <a:ext cx="1340168" cy="1453515"/>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862" y="4656364"/>
            <a:ext cx="1626870"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57200" y="205980"/>
            <a:ext cx="8229600" cy="435769"/>
          </a:xfrm>
        </p:spPr>
        <p:txBody>
          <a:bodyPr/>
          <a:lstStyle/>
          <a:p>
            <a:r>
              <a:rPr lang="de-DE" smtClean="0"/>
              <a:t>Optionen für die Auslosung</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49512EE3-2924-4977-8226-6E89F20B83FD}" type="slidenum">
              <a:rPr lang="de-DE" smtClean="0"/>
              <a:pPr>
                <a:defRPr/>
              </a:pPr>
              <a:t>34</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2211705" y="684000"/>
            <a:ext cx="4720590" cy="3833812"/>
          </a:xfrm>
          <a:prstGeom prst="rect">
            <a:avLst/>
          </a:prstGeom>
          <a:noFill/>
          <a:ln w="9525">
            <a:noFill/>
            <a:miter lim="800000"/>
            <a:headEnd/>
            <a:tailEnd/>
          </a:ln>
        </p:spPr>
      </p:pic>
      <p:sp>
        <p:nvSpPr>
          <p:cNvPr id="7" name="Ellipse 6"/>
          <p:cNvSpPr/>
          <p:nvPr/>
        </p:nvSpPr>
        <p:spPr>
          <a:xfrm>
            <a:off x="2015068" y="990601"/>
            <a:ext cx="4758267" cy="895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2065867" y="3430204"/>
            <a:ext cx="2032000" cy="5551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4191001" y="3594095"/>
            <a:ext cx="2108200" cy="375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Inhaltsplatzhalter 11"/>
          <p:cNvSpPr txBox="1">
            <a:spLocks/>
          </p:cNvSpPr>
          <p:nvPr/>
        </p:nvSpPr>
        <p:spPr bwMode="auto">
          <a:xfrm>
            <a:off x="3418116" y="2048026"/>
            <a:ext cx="3575352" cy="466574"/>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Bei Teilnahme von Spielern aus mehreren Bezirken kann auch diese Option zusätzlich angeklickt werden.</a:t>
            </a:r>
          </a:p>
        </p:txBody>
      </p:sp>
      <p:cxnSp>
        <p:nvCxnSpPr>
          <p:cNvPr id="12" name="Gerade Verbindung mit Pfeil 11"/>
          <p:cNvCxnSpPr/>
          <p:nvPr/>
        </p:nvCxnSpPr>
        <p:spPr>
          <a:xfrm flipH="1" flipV="1">
            <a:off x="5540829" y="1665517"/>
            <a:ext cx="4838" cy="3749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Inhaltsplatzhalter 11"/>
          <p:cNvSpPr txBox="1">
            <a:spLocks/>
          </p:cNvSpPr>
          <p:nvPr/>
        </p:nvSpPr>
        <p:spPr bwMode="auto">
          <a:xfrm>
            <a:off x="2413007" y="2580822"/>
            <a:ext cx="4250268" cy="771978"/>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Alle anderen Optionen spielen im Schweizer System keine Rolle.</a:t>
            </a:r>
          </a:p>
        </p:txBody>
      </p:sp>
      <p:sp>
        <p:nvSpPr>
          <p:cNvPr id="16" name="Ellipse 15"/>
          <p:cNvSpPr/>
          <p:nvPr/>
        </p:nvSpPr>
        <p:spPr>
          <a:xfrm>
            <a:off x="3378201" y="4148056"/>
            <a:ext cx="832159" cy="322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2290" name="Titel 12"/>
          <p:cNvSpPr>
            <a:spLocks noGrp="1"/>
          </p:cNvSpPr>
          <p:nvPr>
            <p:ph type="title"/>
          </p:nvPr>
        </p:nvSpPr>
        <p:spPr>
          <a:xfrm>
            <a:off x="457200" y="205980"/>
            <a:ext cx="8229600" cy="435769"/>
          </a:xfrm>
        </p:spPr>
        <p:txBody>
          <a:bodyPr/>
          <a:lstStyle/>
          <a:p>
            <a:r>
              <a:rPr lang="de-DE" smtClean="0"/>
              <a:t>Setzliste erstellen</a:t>
            </a:r>
          </a:p>
        </p:txBody>
      </p:sp>
      <p:sp>
        <p:nvSpPr>
          <p:cNvPr id="4" name="Datumsplatzhalter 3"/>
          <p:cNvSpPr>
            <a:spLocks noGrp="1"/>
          </p:cNvSpPr>
          <p:nvPr>
            <p:ph type="dt" sz="quarter" idx="10"/>
          </p:nvPr>
        </p:nvSpPr>
        <p:spPr/>
        <p:txBody>
          <a:bodyPr/>
          <a:lstStyle/>
          <a:p>
            <a:pPr>
              <a:defRPr/>
            </a:pPr>
            <a:r>
              <a:rPr lang="de-DE" smtClean="0"/>
              <a:t>17.10.2022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8211EE35-AA8A-4173-9FC5-15AE19B05801}" type="slidenum">
              <a:rPr lang="de-DE" smtClean="0"/>
              <a:pPr>
                <a:defRPr/>
              </a:pPr>
              <a:t>35</a:t>
            </a:fld>
            <a:endParaRPr lang="de-DE" dirty="0"/>
          </a:p>
        </p:txBody>
      </p:sp>
      <p:pic>
        <p:nvPicPr>
          <p:cNvPr id="12296" name="Picture 8"/>
          <p:cNvPicPr>
            <a:picLocks noChangeAspect="1" noChangeArrowheads="1"/>
          </p:cNvPicPr>
          <p:nvPr/>
        </p:nvPicPr>
        <p:blipFill>
          <a:blip r:embed="rId4" cstate="print"/>
          <a:srcRect/>
          <a:stretch>
            <a:fillRect/>
          </a:stretch>
        </p:blipFill>
        <p:spPr bwMode="auto">
          <a:xfrm>
            <a:off x="804182" y="4656704"/>
            <a:ext cx="2080260" cy="120015"/>
          </a:xfrm>
          <a:prstGeom prst="rect">
            <a:avLst/>
          </a:prstGeom>
          <a:noFill/>
          <a:ln w="9525">
            <a:noFill/>
            <a:miter lim="800000"/>
            <a:headEnd/>
            <a:tailEnd/>
          </a:ln>
        </p:spPr>
      </p:pic>
      <p:pic>
        <p:nvPicPr>
          <p:cNvPr id="2" name="Picture 2"/>
          <p:cNvPicPr>
            <a:picLocks noChangeAspect="1" noChangeArrowheads="1"/>
          </p:cNvPicPr>
          <p:nvPr/>
        </p:nvPicPr>
        <p:blipFill>
          <a:blip r:embed="rId5" cstate="print"/>
          <a:srcRect/>
          <a:stretch>
            <a:fillRect/>
          </a:stretch>
        </p:blipFill>
        <p:spPr bwMode="auto">
          <a:xfrm>
            <a:off x="1819272" y="897213"/>
            <a:ext cx="1726883" cy="1633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a:stretch>
            <a:fillRect/>
          </a:stretch>
        </p:blipFill>
        <p:spPr bwMode="auto">
          <a:xfrm>
            <a:off x="2631760" y="1191578"/>
            <a:ext cx="3880485" cy="2760345"/>
          </a:xfrm>
          <a:prstGeom prst="rect">
            <a:avLst/>
          </a:prstGeom>
          <a:noFill/>
          <a:ln w="9525">
            <a:noFill/>
            <a:miter lim="800000"/>
            <a:headEnd/>
            <a:tailEnd/>
          </a:ln>
        </p:spPr>
      </p:pic>
      <p:sp>
        <p:nvSpPr>
          <p:cNvPr id="13314" name="Titel 12"/>
          <p:cNvSpPr>
            <a:spLocks noGrp="1"/>
          </p:cNvSpPr>
          <p:nvPr>
            <p:ph type="title"/>
          </p:nvPr>
        </p:nvSpPr>
        <p:spPr>
          <a:xfrm>
            <a:off x="457200" y="205980"/>
            <a:ext cx="8229600" cy="435769"/>
          </a:xfrm>
        </p:spPr>
        <p:txBody>
          <a:bodyPr/>
          <a:lstStyle/>
          <a:p>
            <a:r>
              <a:rPr lang="de-DE" dirty="0" smtClean="0"/>
              <a:t>Setzliste erstellen (nach Q-TTR-Werten)</a:t>
            </a:r>
          </a:p>
        </p:txBody>
      </p:sp>
      <p:sp>
        <p:nvSpPr>
          <p:cNvPr id="4" name="Datumsplatzhalter 3"/>
          <p:cNvSpPr>
            <a:spLocks noGrp="1"/>
          </p:cNvSpPr>
          <p:nvPr>
            <p:ph type="dt" sz="quarter" idx="10"/>
          </p:nvPr>
        </p:nvSpPr>
        <p:spPr/>
        <p:txBody>
          <a:bodyPr/>
          <a:lstStyle/>
          <a:p>
            <a:pPr>
              <a:defRPr/>
            </a:pPr>
            <a:r>
              <a:rPr lang="de-DE" smtClean="0"/>
              <a:t>17.10.2022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6927778A-0FC4-4167-86EC-A0A2908CF1D8}" type="slidenum">
              <a:rPr lang="de-DE" smtClean="0"/>
              <a:pPr>
                <a:defRPr/>
              </a:pPr>
              <a:t>36</a:t>
            </a:fld>
            <a:endParaRPr lang="de-DE" dirty="0"/>
          </a:p>
        </p:txBody>
      </p:sp>
      <p:sp>
        <p:nvSpPr>
          <p:cNvPr id="9" name="Inhaltsplatzhalter 11"/>
          <p:cNvSpPr txBox="1">
            <a:spLocks/>
          </p:cNvSpPr>
          <p:nvPr/>
        </p:nvSpPr>
        <p:spPr bwMode="auto">
          <a:xfrm>
            <a:off x="1953381" y="4003222"/>
            <a:ext cx="4887686" cy="441779"/>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Die Hälfte der Spieler wird gesetzt. Bei einer ungeraden Anzahl von Spielern erhält der letzte gesetzte Spieler (hier an Position 7) ein Freilos.</a:t>
            </a:r>
          </a:p>
        </p:txBody>
      </p:sp>
      <p:sp>
        <p:nvSpPr>
          <p:cNvPr id="10" name="Ellipse 9"/>
          <p:cNvSpPr/>
          <p:nvPr/>
        </p:nvSpPr>
        <p:spPr>
          <a:xfrm>
            <a:off x="2658533" y="3624341"/>
            <a:ext cx="812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Ellipse 12"/>
          <p:cNvSpPr/>
          <p:nvPr/>
        </p:nvSpPr>
        <p:spPr>
          <a:xfrm>
            <a:off x="4013200" y="1812474"/>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starten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37</a:t>
            </a:fld>
            <a:endParaRPr lang="de-DE" dirty="0"/>
          </a:p>
        </p:txBody>
      </p:sp>
      <p:pic>
        <p:nvPicPr>
          <p:cNvPr id="7" name="Picture 3"/>
          <p:cNvPicPr>
            <a:picLocks noChangeAspect="1" noChangeArrowheads="1"/>
          </p:cNvPicPr>
          <p:nvPr/>
        </p:nvPicPr>
        <p:blipFill>
          <a:blip r:embed="rId4" cstate="print"/>
          <a:srcRect/>
          <a:stretch>
            <a:fillRect/>
          </a:stretch>
        </p:blipFill>
        <p:spPr bwMode="auto">
          <a:xfrm>
            <a:off x="1817491" y="898243"/>
            <a:ext cx="1720215" cy="1620203"/>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804640" y="4661128"/>
            <a:ext cx="1533525" cy="113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Auslosung übernehmen (speichern)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38</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816809" y="903006"/>
            <a:ext cx="1726883" cy="1633538"/>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795337" y="4645476"/>
            <a:ext cx="1626870"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Spielbetrieb durchführen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39</a:t>
            </a:fld>
            <a:endParaRPr lang="de-DE" dirty="0"/>
          </a:p>
        </p:txBody>
      </p:sp>
      <p:pic>
        <p:nvPicPr>
          <p:cNvPr id="7" name="Picture 2"/>
          <p:cNvPicPr>
            <a:picLocks noChangeAspect="1" noChangeArrowheads="1"/>
          </p:cNvPicPr>
          <p:nvPr/>
        </p:nvPicPr>
        <p:blipFill>
          <a:blip r:embed="rId4" cstate="print"/>
          <a:srcRect/>
          <a:stretch>
            <a:fillRect/>
          </a:stretch>
        </p:blipFill>
        <p:spPr bwMode="auto">
          <a:xfrm>
            <a:off x="1231190" y="897268"/>
            <a:ext cx="1426845" cy="1926907"/>
          </a:xfrm>
          <a:prstGeom prst="rect">
            <a:avLst/>
          </a:prstGeom>
          <a:noFill/>
          <a:ln w="9525">
            <a:noFill/>
            <a:miter lim="800000"/>
            <a:headEnd/>
            <a:tailEnd/>
          </a:ln>
        </p:spPr>
      </p:pic>
      <p:pic>
        <p:nvPicPr>
          <p:cNvPr id="22532" name="Picture 4"/>
          <p:cNvPicPr>
            <a:picLocks noChangeAspect="1" noChangeArrowheads="1"/>
          </p:cNvPicPr>
          <p:nvPr/>
        </p:nvPicPr>
        <p:blipFill>
          <a:blip r:embed="rId5" cstate="print"/>
          <a:srcRect/>
          <a:stretch>
            <a:fillRect/>
          </a:stretch>
        </p:blipFill>
        <p:spPr bwMode="auto">
          <a:xfrm>
            <a:off x="801689" y="4648202"/>
            <a:ext cx="1393508"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57200" y="205980"/>
            <a:ext cx="8229600" cy="435289"/>
          </a:xfrm>
        </p:spPr>
        <p:txBody>
          <a:bodyPr/>
          <a:lstStyle/>
          <a:p>
            <a:r>
              <a:rPr lang="de-DE" sz="2800" dirty="0" smtClean="0"/>
              <a:t>Turnierantrag</a:t>
            </a:r>
            <a:endParaRPr lang="de-DE" sz="2800" dirty="0"/>
          </a:p>
        </p:txBody>
      </p:sp>
      <p:sp>
        <p:nvSpPr>
          <p:cNvPr id="4" name="Datumsplatzhalter 3"/>
          <p:cNvSpPr>
            <a:spLocks noGrp="1"/>
          </p:cNvSpPr>
          <p:nvPr>
            <p:ph type="dt" sz="half" idx="10"/>
          </p:nvPr>
        </p:nvSpPr>
        <p:spPr/>
        <p:txBody>
          <a:bodyPr/>
          <a:lstStyle/>
          <a:p>
            <a:pPr>
              <a:defRPr/>
            </a:pPr>
            <a:r>
              <a:rPr lang="de-DE" smtClean="0"/>
              <a:t>17.10.2022</a:t>
            </a:r>
            <a:endParaRPr lang="de-DE" dirty="0"/>
          </a:p>
        </p:txBody>
      </p:sp>
      <p:sp>
        <p:nvSpPr>
          <p:cNvPr id="6" name="Fußzeilenplatzhalter 5"/>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086E6DC5-2A21-4FC0-BAAB-DF274D8E2C78}" type="slidenum">
              <a:rPr lang="de-DE" smtClean="0"/>
              <a:pPr>
                <a:defRPr/>
              </a:pPr>
              <a:t>4</a:t>
            </a:fld>
            <a:endParaRPr lang="de-DE" dirty="0"/>
          </a:p>
        </p:txBody>
      </p:sp>
      <p:sp>
        <p:nvSpPr>
          <p:cNvPr id="8" name="Inhaltsplatzhalter 7"/>
          <p:cNvSpPr>
            <a:spLocks noGrp="1"/>
          </p:cNvSpPr>
          <p:nvPr>
            <p:ph idx="1"/>
          </p:nvPr>
        </p:nvSpPr>
        <p:spPr>
          <a:xfrm>
            <a:off x="457200" y="881743"/>
            <a:ext cx="8229600" cy="3567793"/>
          </a:xfrm>
        </p:spPr>
        <p:txBody>
          <a:bodyPr/>
          <a:lstStyle/>
          <a:p>
            <a:r>
              <a:rPr lang="de-DE" sz="2200" dirty="0" smtClean="0"/>
              <a:t>Voraussetzung:</a:t>
            </a:r>
            <a:br>
              <a:rPr lang="de-DE" sz="2200" dirty="0" smtClean="0"/>
            </a:br>
            <a:r>
              <a:rPr lang="de-DE" sz="2200" dirty="0" smtClean="0"/>
              <a:t>Der Turnierantrag wurde laut Handlungsanleitung für Vereine gestellt (</a:t>
            </a:r>
            <a:r>
              <a:rPr lang="de-DE" sz="2200" dirty="0" smtClean="0">
                <a:hlinkClick r:id="rId3"/>
              </a:rPr>
              <a:t>Turnierserie für Erwachsene - BTTV </a:t>
            </a:r>
            <a:r>
              <a:rPr lang="de-DE" sz="2200" dirty="0" err="1" smtClean="0">
                <a:hlinkClick r:id="rId3"/>
              </a:rPr>
              <a:t>Bavarian</a:t>
            </a:r>
            <a:r>
              <a:rPr lang="de-DE" sz="2200" dirty="0" smtClean="0">
                <a:hlinkClick r:id="rId3"/>
              </a:rPr>
              <a:t> TT-</a:t>
            </a:r>
            <a:r>
              <a:rPr lang="de-DE" sz="2200" dirty="0" err="1" smtClean="0">
                <a:hlinkClick r:id="rId3"/>
              </a:rPr>
              <a:t>Race</a:t>
            </a:r>
            <a:r>
              <a:rPr lang="de-DE" sz="2200" dirty="0" smtClean="0"/>
              <a:t>) </a:t>
            </a:r>
          </a:p>
          <a:p>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40</a:t>
            </a:fld>
            <a:endParaRPr lang="de-DE" dirty="0"/>
          </a:p>
        </p:txBody>
      </p:sp>
      <p:sp>
        <p:nvSpPr>
          <p:cNvPr id="8" name="Inhaltsplatzhalter 11"/>
          <p:cNvSpPr txBox="1">
            <a:spLocks/>
          </p:cNvSpPr>
          <p:nvPr/>
        </p:nvSpPr>
        <p:spPr bwMode="auto">
          <a:xfrm>
            <a:off x="2284408" y="2783042"/>
            <a:ext cx="4575189" cy="518961"/>
          </a:xfrm>
          <a:prstGeom prst="rect">
            <a:avLst/>
          </a:prstGeom>
          <a:solidFill>
            <a:schemeClr val="accent2">
              <a:lumMod val="40000"/>
              <a:lumOff val="60000"/>
            </a:schemeClr>
          </a:solidFill>
          <a:ln w="9525">
            <a:noFill/>
            <a:miter lim="800000"/>
            <a:headEnd/>
            <a:tailEnd/>
          </a:ln>
        </p:spPr>
        <p:txBody>
          <a:bodyPr/>
          <a:lstStyle/>
          <a:p>
            <a:pPr marL="174625" indent="-174625" eaLnBrk="0" hangingPunct="0">
              <a:spcBef>
                <a:spcPct val="20000"/>
              </a:spcBef>
              <a:buFont typeface="Arial" pitchFamily="34" charset="0"/>
              <a:buChar char="•"/>
              <a:defRPr/>
            </a:pPr>
            <a:r>
              <a:rPr lang="de-DE" sz="1200" dirty="0" smtClean="0">
                <a:latin typeface="+mn-lt"/>
              </a:rPr>
              <a:t>Klicken Sie auf die Leiste „Aufzurufende Spiele“.</a:t>
            </a:r>
            <a:endParaRPr lang="de-DE" sz="1200" dirty="0">
              <a:latin typeface="+mn-lt"/>
            </a:endParaRPr>
          </a:p>
          <a:p>
            <a:pPr marL="174625" indent="-174625" eaLnBrk="0" hangingPunct="0">
              <a:spcBef>
                <a:spcPct val="20000"/>
              </a:spcBef>
              <a:buFont typeface="Arial" pitchFamily="34" charset="0"/>
              <a:buChar char="•"/>
              <a:defRPr/>
            </a:pPr>
            <a:r>
              <a:rPr lang="de-DE" sz="1200" dirty="0" smtClean="0">
                <a:latin typeface="+mn-lt"/>
              </a:rPr>
              <a:t>Selektieren Sie alle Spiele der 1. Runde (Tastenkombination </a:t>
            </a:r>
            <a:r>
              <a:rPr lang="de-DE" sz="1200" dirty="0" err="1" smtClean="0">
                <a:latin typeface="+mn-lt"/>
              </a:rPr>
              <a:t>Strg+A</a:t>
            </a:r>
            <a:r>
              <a:rPr lang="de-DE" sz="1200" dirty="0" smtClean="0">
                <a:latin typeface="+mn-lt"/>
              </a:rPr>
              <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Spiele der 1. Runde aufrufen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41</a:t>
            </a:fld>
            <a:endParaRPr lang="de-DE" dirty="0"/>
          </a:p>
        </p:txBody>
      </p:sp>
      <p:sp>
        <p:nvSpPr>
          <p:cNvPr id="10" name="Inhaltsplatzhalter 11"/>
          <p:cNvSpPr txBox="1">
            <a:spLocks/>
          </p:cNvSpPr>
          <p:nvPr/>
        </p:nvSpPr>
        <p:spPr bwMode="auto">
          <a:xfrm>
            <a:off x="2648472" y="2816904"/>
            <a:ext cx="3847056" cy="476628"/>
          </a:xfrm>
          <a:prstGeom prst="rect">
            <a:avLst/>
          </a:prstGeom>
          <a:solidFill>
            <a:schemeClr val="accent2">
              <a:lumMod val="40000"/>
              <a:lumOff val="60000"/>
            </a:schemeClr>
          </a:solidFill>
          <a:ln w="9525">
            <a:noFill/>
            <a:miter lim="800000"/>
            <a:headEnd/>
            <a:tailEnd/>
          </a:ln>
        </p:spPr>
        <p:txBody>
          <a:bodyPr/>
          <a:lstStyle/>
          <a:p>
            <a:pPr eaLnBrk="0" hangingPunct="0">
              <a:spcBef>
                <a:spcPct val="20000"/>
              </a:spcBef>
              <a:defRPr/>
            </a:pPr>
            <a:r>
              <a:rPr lang="de-DE" sz="1200" dirty="0" smtClean="0">
                <a:latin typeface="+mn-lt"/>
              </a:rPr>
              <a:t>Ziehen Sie die selektierten Spiele per </a:t>
            </a:r>
            <a:r>
              <a:rPr lang="de-DE" sz="1200" dirty="0" err="1" smtClean="0">
                <a:latin typeface="+mn-lt"/>
              </a:rPr>
              <a:t>Drag&amp;Drop</a:t>
            </a:r>
            <a:r>
              <a:rPr lang="de-DE" sz="1200" dirty="0" smtClean="0">
                <a:latin typeface="+mn-lt"/>
              </a:rPr>
              <a:t> in den weißen Bereich unterhalb von „Aktuell laufende Spiele“.</a:t>
            </a:r>
            <a:endParaRPr lang="de-DE" sz="1200" dirty="0">
              <a:latin typeface="+mn-lt"/>
            </a:endParaRPr>
          </a:p>
        </p:txBody>
      </p:sp>
      <p:cxnSp>
        <p:nvCxnSpPr>
          <p:cNvPr id="11" name="Gerade Verbindung mit Pfeil 10"/>
          <p:cNvCxnSpPr/>
          <p:nvPr/>
        </p:nvCxnSpPr>
        <p:spPr>
          <a:xfrm>
            <a:off x="1811867" y="2125134"/>
            <a:ext cx="0" cy="9228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Spiele der 1. Runde aufgerufen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42</a:t>
            </a:fld>
            <a:endParaRPr lang="de-DE" dirty="0"/>
          </a:p>
        </p:txBody>
      </p:sp>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0" name="Textfeld 9"/>
          <p:cNvSpPr txBox="1"/>
          <p:nvPr/>
        </p:nvSpPr>
        <p:spPr>
          <a:xfrm>
            <a:off x="1210322" y="3945468"/>
            <a:ext cx="6723361"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Hinweis: Die Tischnummern wurden per Zufall vergeben. Diese Option ist die Standardeinstellung beim Schweizer System und verhindert, dass einzelne Spieler immer wieder am gleichen Tisch spielen müssen.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43</a:t>
            </a:fld>
            <a:endParaRPr lang="de-DE" dirty="0"/>
          </a:p>
        </p:txBody>
      </p:sp>
      <p:pic>
        <p:nvPicPr>
          <p:cNvPr id="2457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419600" y="2829986"/>
            <a:ext cx="2020252" cy="1406843"/>
          </a:xfrm>
          <a:prstGeom prst="rect">
            <a:avLst/>
          </a:prstGeom>
          <a:noFill/>
          <a:ln w="9525">
            <a:noFill/>
            <a:miter lim="800000"/>
            <a:headEnd/>
            <a:tailEnd/>
          </a:ln>
        </p:spPr>
      </p:pic>
      <p:sp>
        <p:nvSpPr>
          <p:cNvPr id="10" name="Textfeld 9"/>
          <p:cNvSpPr txBox="1"/>
          <p:nvPr/>
        </p:nvSpPr>
        <p:spPr>
          <a:xfrm>
            <a:off x="4435708" y="1907591"/>
            <a:ext cx="3570849"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Rechter Mausklick in Liste der aktuell laufenden Spiele</a:t>
            </a:r>
            <a:endParaRPr lang="de-DE" sz="1200" dirty="0">
              <a:latin typeface="+mn-lt"/>
            </a:endParaRPr>
          </a:p>
        </p:txBody>
      </p:sp>
      <p:cxnSp>
        <p:nvCxnSpPr>
          <p:cNvPr id="11" name="Gerade Verbindung mit Pfeil 10"/>
          <p:cNvCxnSpPr/>
          <p:nvPr/>
        </p:nvCxnSpPr>
        <p:spPr>
          <a:xfrm flipH="1">
            <a:off x="4385735" y="2184401"/>
            <a:ext cx="414867" cy="6265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44</a:t>
            </a:fld>
            <a:endParaRPr lang="de-DE" dirty="0"/>
          </a:p>
        </p:txBody>
      </p:sp>
      <p:pic>
        <p:nvPicPr>
          <p:cNvPr id="25602" name="Picture 2"/>
          <p:cNvPicPr>
            <a:picLocks noChangeAspect="1" noChangeArrowheads="1"/>
          </p:cNvPicPr>
          <p:nvPr/>
        </p:nvPicPr>
        <p:blipFill>
          <a:blip r:embed="rId3" cstate="print"/>
          <a:srcRect/>
          <a:stretch>
            <a:fillRect/>
          </a:stretch>
        </p:blipFill>
        <p:spPr bwMode="auto">
          <a:xfrm>
            <a:off x="2645095" y="868205"/>
            <a:ext cx="3853815" cy="3407093"/>
          </a:xfrm>
          <a:prstGeom prst="rect">
            <a:avLst/>
          </a:prstGeom>
          <a:noFill/>
          <a:ln w="9525">
            <a:noFill/>
            <a:miter lim="800000"/>
            <a:headEnd/>
            <a:tailEnd/>
          </a:ln>
        </p:spPr>
      </p:pic>
      <p:sp>
        <p:nvSpPr>
          <p:cNvPr id="8" name="Ellipse 7"/>
          <p:cNvSpPr/>
          <p:nvPr/>
        </p:nvSpPr>
        <p:spPr>
          <a:xfrm>
            <a:off x="5029200" y="3937607"/>
            <a:ext cx="685800" cy="270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Schiedsrichterzettel drucken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45</a:t>
            </a:fld>
            <a:endParaRPr lang="de-DE" dirty="0"/>
          </a:p>
        </p:txBody>
      </p:sp>
      <p:pic>
        <p:nvPicPr>
          <p:cNvPr id="26627" name="Picture 3"/>
          <p:cNvPicPr>
            <a:picLocks noChangeAspect="1" noChangeArrowheads="1"/>
          </p:cNvPicPr>
          <p:nvPr/>
        </p:nvPicPr>
        <p:blipFill>
          <a:blip r:embed="rId3" cstate="print"/>
          <a:srcRect/>
          <a:stretch>
            <a:fillRect/>
          </a:stretch>
        </p:blipFill>
        <p:spPr bwMode="auto">
          <a:xfrm>
            <a:off x="3183255" y="684000"/>
            <a:ext cx="277749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46</a:t>
            </a:fld>
            <a:endParaRPr lang="de-DE" dirty="0"/>
          </a:p>
        </p:txBody>
      </p:sp>
      <p:pic>
        <p:nvPicPr>
          <p:cNvPr id="27652"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6456099" y="2989794"/>
            <a:ext cx="233362" cy="113348"/>
          </a:xfrm>
          <a:prstGeom prst="rect">
            <a:avLst/>
          </a:prstGeom>
          <a:noFill/>
          <a:ln w="9525">
            <a:noFill/>
            <a:miter lim="800000"/>
            <a:headEnd/>
            <a:tailEnd/>
          </a:ln>
        </p:spPr>
      </p:pic>
      <p:cxnSp>
        <p:nvCxnSpPr>
          <p:cNvPr id="17" name="Gerade Verbindung mit Pfeil 16"/>
          <p:cNvCxnSpPr/>
          <p:nvPr/>
        </p:nvCxnSpPr>
        <p:spPr>
          <a:xfrm flipH="1">
            <a:off x="6567489" y="2166938"/>
            <a:ext cx="4761" cy="8048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Spiels: Es braucht nur die Anzahl der Sätze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47</a:t>
            </a:fld>
            <a:endParaRPr lang="de-DE" dirty="0"/>
          </a:p>
        </p:txBody>
      </p:sp>
      <p:pic>
        <p:nvPicPr>
          <p:cNvPr id="27652"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27654" name="Picture 6"/>
          <p:cNvPicPr>
            <a:picLocks noChangeAspect="1" noChangeArrowheads="1"/>
          </p:cNvPicPr>
          <p:nvPr/>
        </p:nvPicPr>
        <p:blipFill>
          <a:blip r:embed="rId4" cstate="print"/>
          <a:srcRect/>
          <a:stretch>
            <a:fillRect/>
          </a:stretch>
        </p:blipFill>
        <p:spPr bwMode="auto">
          <a:xfrm>
            <a:off x="6453187" y="2989263"/>
            <a:ext cx="533400" cy="113348"/>
          </a:xfrm>
          <a:prstGeom prst="rect">
            <a:avLst/>
          </a:prstGeom>
          <a:noFill/>
          <a:ln w="9525">
            <a:noFill/>
            <a:miter lim="800000"/>
            <a:headEnd/>
            <a:tailEnd/>
          </a:ln>
        </p:spPr>
      </p:pic>
      <p:cxnSp>
        <p:nvCxnSpPr>
          <p:cNvPr id="20" name="Gerade Verbindung mit Pfeil 19"/>
          <p:cNvCxnSpPr/>
          <p:nvPr/>
        </p:nvCxnSpPr>
        <p:spPr>
          <a:xfrm>
            <a:off x="6829335" y="2157165"/>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1.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48</a:t>
            </a:fld>
            <a:endParaRPr lang="de-DE" dirty="0"/>
          </a:p>
        </p:txBody>
      </p:sp>
      <p:pic>
        <p:nvPicPr>
          <p:cNvPr id="27652"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27654" name="Picture 6"/>
          <p:cNvPicPr>
            <a:picLocks noChangeAspect="1" noChangeArrowheads="1"/>
          </p:cNvPicPr>
          <p:nvPr/>
        </p:nvPicPr>
        <p:blipFill>
          <a:blip r:embed="rId4" cstate="print"/>
          <a:srcRect/>
          <a:stretch>
            <a:fillRect/>
          </a:stretch>
        </p:blipFill>
        <p:spPr bwMode="auto">
          <a:xfrm>
            <a:off x="6453187"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88141" y="2986881"/>
            <a:ext cx="600075" cy="113348"/>
          </a:xfrm>
          <a:prstGeom prst="rect">
            <a:avLst/>
          </a:prstGeom>
          <a:noFill/>
          <a:ln w="9525">
            <a:noFill/>
            <a:miter lim="800000"/>
            <a:headEnd/>
            <a:tailEnd/>
          </a:ln>
        </p:spPr>
      </p:pic>
      <p:cxnSp>
        <p:nvCxnSpPr>
          <p:cNvPr id="21" name="Gerade Verbindung mit Pfeil 20"/>
          <p:cNvCxnSpPr/>
          <p:nvPr/>
        </p:nvCxnSpPr>
        <p:spPr>
          <a:xfrm>
            <a:off x="7113937" y="2144312"/>
            <a:ext cx="8467" cy="81279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369733" y="1548000"/>
            <a:ext cx="4758267" cy="646331"/>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Ergebnis des 2. Satzes: Es braucht nur die Anzahl der Punkte des Verlierers angegeben zu werden: Ohne Vorzeichen, wenn der 1. Spieler gewonnen hat, mit Minuszeichen, wenn der 2. Spieler gewonnen hat.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 eines Spiels eingeben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49</a:t>
            </a:fld>
            <a:endParaRPr lang="de-DE" dirty="0"/>
          </a:p>
        </p:txBody>
      </p:sp>
      <p:pic>
        <p:nvPicPr>
          <p:cNvPr id="27652"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27654" name="Picture 6"/>
          <p:cNvPicPr>
            <a:picLocks noChangeAspect="1" noChangeArrowheads="1"/>
          </p:cNvPicPr>
          <p:nvPr/>
        </p:nvPicPr>
        <p:blipFill>
          <a:blip r:embed="rId4" cstate="print"/>
          <a:srcRect/>
          <a:stretch>
            <a:fillRect/>
          </a:stretch>
        </p:blipFill>
        <p:spPr bwMode="auto">
          <a:xfrm>
            <a:off x="6453187" y="2989263"/>
            <a:ext cx="533400" cy="113348"/>
          </a:xfrm>
          <a:prstGeom prst="rect">
            <a:avLst/>
          </a:prstGeom>
          <a:noFill/>
          <a:ln w="9525">
            <a:noFill/>
            <a:miter lim="800000"/>
            <a:headEnd/>
            <a:tailEnd/>
          </a:ln>
        </p:spPr>
      </p:pic>
      <p:pic>
        <p:nvPicPr>
          <p:cNvPr id="27655" name="Picture 7"/>
          <p:cNvPicPr>
            <a:picLocks noChangeAspect="1" noChangeArrowheads="1"/>
          </p:cNvPicPr>
          <p:nvPr/>
        </p:nvPicPr>
        <p:blipFill>
          <a:blip r:embed="rId5" cstate="print"/>
          <a:srcRect/>
          <a:stretch>
            <a:fillRect/>
          </a:stretch>
        </p:blipFill>
        <p:spPr bwMode="auto">
          <a:xfrm>
            <a:off x="6688141" y="2986881"/>
            <a:ext cx="600075" cy="113348"/>
          </a:xfrm>
          <a:prstGeom prst="rect">
            <a:avLst/>
          </a:prstGeom>
          <a:noFill/>
          <a:ln w="9525">
            <a:noFill/>
            <a:miter lim="800000"/>
            <a:headEnd/>
            <a:tailEnd/>
          </a:ln>
        </p:spPr>
      </p:pic>
      <p:pic>
        <p:nvPicPr>
          <p:cNvPr id="27656" name="Picture 8"/>
          <p:cNvPicPr>
            <a:picLocks noChangeAspect="1" noChangeArrowheads="1"/>
          </p:cNvPicPr>
          <p:nvPr/>
        </p:nvPicPr>
        <p:blipFill>
          <a:blip r:embed="rId6" cstate="print"/>
          <a:srcRect/>
          <a:stretch>
            <a:fillRect/>
          </a:stretch>
        </p:blipFill>
        <p:spPr bwMode="auto">
          <a:xfrm>
            <a:off x="6988179" y="2986882"/>
            <a:ext cx="600075" cy="113348"/>
          </a:xfrm>
          <a:prstGeom prst="rect">
            <a:avLst/>
          </a:prstGeom>
          <a:noFill/>
          <a:ln w="9525">
            <a:noFill/>
            <a:miter lim="800000"/>
            <a:headEnd/>
            <a:tailEnd/>
          </a:ln>
        </p:spPr>
      </p:pic>
      <p:pic>
        <p:nvPicPr>
          <p:cNvPr id="27657" name="Picture 9"/>
          <p:cNvPicPr>
            <a:picLocks noChangeAspect="1" noChangeArrowheads="1"/>
          </p:cNvPicPr>
          <p:nvPr/>
        </p:nvPicPr>
        <p:blipFill>
          <a:blip r:embed="rId7" cstate="print"/>
          <a:srcRect/>
          <a:stretch>
            <a:fillRect/>
          </a:stretch>
        </p:blipFill>
        <p:spPr bwMode="auto">
          <a:xfrm>
            <a:off x="7285833" y="2986881"/>
            <a:ext cx="600075" cy="113348"/>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7588341" y="2987487"/>
            <a:ext cx="600075" cy="113348"/>
          </a:xfrm>
          <a:prstGeom prst="rect">
            <a:avLst/>
          </a:prstGeom>
          <a:noFill/>
          <a:ln w="9525">
            <a:noFill/>
            <a:miter lim="800000"/>
            <a:headEnd/>
            <a:tailEnd/>
          </a:ln>
        </p:spPr>
      </p:pic>
      <p:cxnSp>
        <p:nvCxnSpPr>
          <p:cNvPr id="26" name="Gerade Verbindung mit Pfeil 25"/>
          <p:cNvCxnSpPr/>
          <p:nvPr/>
        </p:nvCxnSpPr>
        <p:spPr>
          <a:xfrm flipV="1">
            <a:off x="7747000" y="3081867"/>
            <a:ext cx="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927600" y="3924000"/>
            <a:ext cx="3200400" cy="461665"/>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 Eingabe des kompletten Ergebnisses wird durch Drücken der Eingabe-Taste abgeschlossen.</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435289"/>
          </a:xfrm>
        </p:spPr>
        <p:txBody>
          <a:bodyPr/>
          <a:lstStyle/>
          <a:p>
            <a:r>
              <a:rPr lang="de-DE" dirty="0" smtClean="0"/>
              <a:t>Turnierantrag</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a:t>
            </a:fld>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457200" y="684000"/>
            <a:ext cx="2819400" cy="40671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790950" y="1656000"/>
            <a:ext cx="4895850" cy="2209800"/>
          </a:xfrm>
          <a:prstGeom prst="rect">
            <a:avLst/>
          </a:prstGeom>
          <a:noFill/>
          <a:ln w="9525">
            <a:noFill/>
            <a:miter lim="800000"/>
            <a:headEnd/>
            <a:tailEnd/>
          </a:ln>
        </p:spPr>
      </p:pic>
      <p:sp>
        <p:nvSpPr>
          <p:cNvPr id="9" name="Ellipse 8"/>
          <p:cNvSpPr/>
          <p:nvPr/>
        </p:nvSpPr>
        <p:spPr>
          <a:xfrm>
            <a:off x="6335487" y="2212523"/>
            <a:ext cx="1649183" cy="3347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3749221" y="2997505"/>
            <a:ext cx="1565729" cy="3111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3531810" y="1642533"/>
            <a:ext cx="2822121" cy="4910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 eines Spiels eingegeben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50</a:t>
            </a:fld>
            <a:endParaRPr lang="de-DE" dirty="0"/>
          </a:p>
        </p:txBody>
      </p:sp>
      <p:sp>
        <p:nvSpPr>
          <p:cNvPr id="8" name="Textfeld 7"/>
          <p:cNvSpPr txBox="1"/>
          <p:nvPr/>
        </p:nvSpPr>
        <p:spPr>
          <a:xfrm>
            <a:off x="2628693" y="4091991"/>
            <a:ext cx="3886615"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Das Ergebnis erscheint im Bereich „Abgeschlossene Spiele“.</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Letztes Spiel der 1. Runde eingeben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51</a:t>
            </a:fld>
            <a:endParaRPr lang="de-DE" dirty="0"/>
          </a:p>
        </p:txBody>
      </p:sp>
      <p:pic>
        <p:nvPicPr>
          <p:cNvPr id="9"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7885110" y="2650858"/>
            <a:ext cx="300038" cy="113348"/>
          </a:xfrm>
          <a:prstGeom prst="rect">
            <a:avLst/>
          </a:prstGeom>
          <a:noFill/>
          <a:ln w="9525">
            <a:noFill/>
            <a:miter lim="800000"/>
            <a:headEnd/>
            <a:tailEnd/>
          </a:ln>
        </p:spPr>
      </p:pic>
      <p:sp>
        <p:nvSpPr>
          <p:cNvPr id="10" name="Textfeld 9"/>
          <p:cNvSpPr txBox="1"/>
          <p:nvPr/>
        </p:nvSpPr>
        <p:spPr>
          <a:xfrm>
            <a:off x="5079173" y="3118324"/>
            <a:ext cx="353989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Eingabe abschließen durch Drücken der Eingabe-Taste</a:t>
            </a:r>
            <a:endParaRPr lang="de-DE" sz="1200" dirty="0">
              <a:latin typeface="+mn-lt"/>
            </a:endParaRPr>
          </a:p>
        </p:txBody>
      </p:sp>
      <p:cxnSp>
        <p:nvCxnSpPr>
          <p:cNvPr id="11" name="Gerade Verbindung mit Pfeil 10"/>
          <p:cNvCxnSpPr/>
          <p:nvPr/>
        </p:nvCxnSpPr>
        <p:spPr>
          <a:xfrm flipV="1">
            <a:off x="8017933" y="2768601"/>
            <a:ext cx="0" cy="364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Nach Abschluss der 1.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52</a:t>
            </a:fld>
            <a:endParaRPr lang="de-DE" dirty="0"/>
          </a:p>
        </p:txBody>
      </p:sp>
      <p:sp>
        <p:nvSpPr>
          <p:cNvPr id="10" name="Textfeld 9"/>
          <p:cNvSpPr txBox="1"/>
          <p:nvPr/>
        </p:nvSpPr>
        <p:spPr>
          <a:xfrm>
            <a:off x="4275667" y="2754257"/>
            <a:ext cx="3911600"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Nachdem alle Spiele der 1. Runde eingegeben worden sind, </a:t>
            </a:r>
            <a:endParaRPr lang="de-DE" sz="1200" dirty="0">
              <a:latin typeface="+mn-lt"/>
            </a:endParaRPr>
          </a:p>
        </p:txBody>
      </p:sp>
      <p:cxnSp>
        <p:nvCxnSpPr>
          <p:cNvPr id="11" name="Gerade Verbindung mit Pfeil 10"/>
          <p:cNvCxnSpPr/>
          <p:nvPr/>
        </p:nvCxnSpPr>
        <p:spPr>
          <a:xfrm>
            <a:off x="6053668" y="3014134"/>
            <a:ext cx="4233" cy="7815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058334" y="3101392"/>
            <a:ext cx="423333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werden die Spielpaarungen der 2. Runde automatisch ausgelost.</a:t>
            </a:r>
            <a:endParaRPr lang="de-DE" sz="1200" dirty="0">
              <a:latin typeface="+mn-lt"/>
            </a:endParaRPr>
          </a:p>
        </p:txBody>
      </p:sp>
      <p:cxnSp>
        <p:nvCxnSpPr>
          <p:cNvPr id="15" name="Gerade Verbindung mit Pfeil 14"/>
          <p:cNvCxnSpPr/>
          <p:nvPr/>
        </p:nvCxnSpPr>
        <p:spPr>
          <a:xfrm flipV="1">
            <a:off x="2997202" y="2133603"/>
            <a:ext cx="8467" cy="9651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Fortführung des Turniers ab der 2.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53</a:t>
            </a:fld>
            <a:endParaRPr lang="de-DE" dirty="0"/>
          </a:p>
        </p:txBody>
      </p:sp>
      <p:sp>
        <p:nvSpPr>
          <p:cNvPr id="37" name="Textfeld 36"/>
          <p:cNvSpPr txBox="1"/>
          <p:nvPr/>
        </p:nvSpPr>
        <p:spPr>
          <a:xfrm>
            <a:off x="1799169" y="2948991"/>
            <a:ext cx="5545667"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Die 2. und alle weiteren Runden werden entsprechend wie die 1. Runde durchgeführt.</a:t>
            </a:r>
            <a:endParaRPr lang="de-DE"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205980"/>
            <a:ext cx="8229600" cy="435769"/>
          </a:xfrm>
        </p:spPr>
        <p:txBody>
          <a:bodyPr/>
          <a:lstStyle/>
          <a:p>
            <a:r>
              <a:rPr lang="de-DE" dirty="0" smtClean="0"/>
              <a:t>Kontrolle der Auslosung der nächsten Runde</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055A7A-5A00-4EC6-A564-30409462BB76}" type="slidenum">
              <a:rPr lang="de-DE" smtClean="0"/>
              <a:pPr>
                <a:defRPr/>
              </a:pPr>
              <a:t>54</a:t>
            </a:fld>
            <a:endParaRPr lang="de-DE" dirty="0"/>
          </a:p>
        </p:txBody>
      </p:sp>
      <p:sp>
        <p:nvSpPr>
          <p:cNvPr id="6" name="Inhaltsplatzhalter 11"/>
          <p:cNvSpPr txBox="1">
            <a:spLocks/>
          </p:cNvSpPr>
          <p:nvPr/>
        </p:nvSpPr>
        <p:spPr bwMode="auto">
          <a:xfrm>
            <a:off x="457200" y="889398"/>
            <a:ext cx="8229600" cy="3609125"/>
          </a:xfrm>
          <a:prstGeom prst="rect">
            <a:avLst/>
          </a:prstGeom>
          <a:solidFill>
            <a:schemeClr val="bg1"/>
          </a:solidFill>
          <a:ln w="9525">
            <a:noFill/>
            <a:miter lim="800000"/>
            <a:headEnd/>
            <a:tailEnd/>
          </a:ln>
        </p:spPr>
        <p:txBody>
          <a:bodyPr/>
          <a:lstStyle/>
          <a:p>
            <a:pPr marL="174625" indent="-174625" eaLnBrk="0" hangingPunct="0">
              <a:spcBef>
                <a:spcPct val="20000"/>
              </a:spcBef>
              <a:buFont typeface="Arial" charset="0"/>
              <a:buChar char="•"/>
              <a:defRPr/>
            </a:pPr>
            <a:r>
              <a:rPr lang="de-DE" sz="2000" dirty="0" smtClean="0">
                <a:latin typeface="+mn-lt"/>
              </a:rPr>
              <a:t>Wenn Sie bei den Auslosungsoptionen für das „Schweizer System“ die Option „Auslosen mit Kontrolle“ gewählt haben, können Sie die Auslosung ab der 2. Runde interaktiv verfolgen.</a:t>
            </a:r>
          </a:p>
          <a:p>
            <a:pPr marL="174625" indent="-174625" eaLnBrk="0" hangingPunct="0">
              <a:spcBef>
                <a:spcPct val="20000"/>
              </a:spcBef>
              <a:buFont typeface="Arial" charset="0"/>
              <a:buChar char="•"/>
              <a:defRPr/>
            </a:pPr>
            <a:r>
              <a:rPr lang="de-DE" sz="2000" dirty="0" smtClean="0">
                <a:latin typeface="+mn-lt"/>
              </a:rPr>
              <a:t>Zu diesem Zweck erscheint automatisch ein Dialog mit Anzeige der aktuellen Platzierungen der einzelnen Spieler.</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Durch Klicken auf „Auslosung“ wird die Auslosung gestartet.</a:t>
            </a:r>
            <a:endParaRPr lang="de-DE" sz="2000" dirty="0">
              <a:latin typeface="+mn-lt"/>
            </a:endParaRPr>
          </a:p>
          <a:p>
            <a:pPr marL="174625" indent="-174625" eaLnBrk="0" hangingPunct="0">
              <a:spcBef>
                <a:spcPct val="20000"/>
              </a:spcBef>
              <a:buFont typeface="Arial" charset="0"/>
              <a:buChar char="•"/>
              <a:defRPr/>
            </a:pPr>
            <a:r>
              <a:rPr lang="de-DE" sz="2000" dirty="0" smtClean="0">
                <a:latin typeface="+mn-lt"/>
              </a:rPr>
              <a:t>Das Ergebnis der Auslosung wird im unteren Teil des Dialogs angezeigt.</a:t>
            </a:r>
          </a:p>
          <a:p>
            <a:pPr marL="174625" indent="-174625" eaLnBrk="0" hangingPunct="0">
              <a:spcBef>
                <a:spcPct val="20000"/>
              </a:spcBef>
              <a:buFont typeface="Arial" charset="0"/>
              <a:buChar char="•"/>
              <a:defRPr/>
            </a:pPr>
            <a:r>
              <a:rPr lang="de-DE" sz="2000" dirty="0" smtClean="0">
                <a:latin typeface="+mn-lt"/>
              </a:rPr>
              <a:t>Übernehmen Sie das Ergebnis durch Drücken des OK-Buttons.</a:t>
            </a:r>
          </a:p>
          <a:p>
            <a:pPr marL="174625" indent="-174625" eaLnBrk="0" hangingPunct="0">
              <a:spcBef>
                <a:spcPct val="20000"/>
              </a:spcBef>
              <a:buFont typeface="Arial" charset="0"/>
              <a:buChar char="•"/>
              <a:defRPr/>
            </a:pPr>
            <a:r>
              <a:rPr lang="de-DE" sz="2000" dirty="0" smtClean="0">
                <a:latin typeface="+mn-lt"/>
              </a:rPr>
              <a:t>Es folgt ein Beispiel für die Auslosung der 3. Runde</a:t>
            </a:r>
          </a:p>
          <a:p>
            <a:pPr marL="174625" indent="-174625" eaLnBrk="0" hangingPunct="0">
              <a:spcBef>
                <a:spcPct val="20000"/>
              </a:spcBef>
              <a:buFont typeface="Arial" charset="0"/>
              <a:buChar char="•"/>
              <a:defRPr/>
            </a:pPr>
            <a:endParaRPr lang="de-DE" sz="2400" dirty="0">
              <a:latin typeface="+mn-lt"/>
            </a:endParaRPr>
          </a:p>
          <a:p>
            <a:pPr marL="174625" indent="-174625" eaLnBrk="0" hangingPunct="0">
              <a:spcBef>
                <a:spcPct val="20000"/>
              </a:spcBef>
              <a:buFont typeface="Arial" charset="0"/>
              <a:buChar char="•"/>
              <a:defRPr/>
            </a:pPr>
            <a:endParaRPr lang="de-DE"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Eingabe des letzten Ergebnisses der 2.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55</a:t>
            </a:fld>
            <a:endParaRPr lang="de-DE" dirty="0"/>
          </a:p>
        </p:txBody>
      </p:sp>
      <p:sp>
        <p:nvSpPr>
          <p:cNvPr id="7" name="Ellipse 6"/>
          <p:cNvSpPr/>
          <p:nvPr/>
        </p:nvSpPr>
        <p:spPr>
          <a:xfrm>
            <a:off x="5895226" y="2583238"/>
            <a:ext cx="2645227"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Textfeld 15"/>
          <p:cNvSpPr txBox="1"/>
          <p:nvPr/>
        </p:nvSpPr>
        <p:spPr>
          <a:xfrm>
            <a:off x="5079173" y="3118324"/>
            <a:ext cx="3539894" cy="276999"/>
          </a:xfrm>
          <a:prstGeom prst="rect">
            <a:avLst/>
          </a:prstGeom>
          <a:solidFill>
            <a:schemeClr val="accent2">
              <a:lumMod val="40000"/>
              <a:lumOff val="60000"/>
            </a:schemeClr>
          </a:solidFill>
        </p:spPr>
        <p:txBody>
          <a:bodyPr wrap="square">
            <a:spAutoFit/>
          </a:bodyPr>
          <a:lstStyle/>
          <a:p>
            <a:pPr>
              <a:defRPr/>
            </a:pPr>
            <a:r>
              <a:rPr lang="de-DE" sz="1200" dirty="0" smtClean="0">
                <a:latin typeface="+mn-lt"/>
              </a:rPr>
              <a:t>Eingabe abschließen durch Drücken der Eingabe-Taste</a:t>
            </a:r>
            <a:endParaRPr lang="de-DE" sz="1200" dirty="0">
              <a:latin typeface="+mn-lt"/>
            </a:endParaRPr>
          </a:p>
        </p:txBody>
      </p:sp>
      <p:cxnSp>
        <p:nvCxnSpPr>
          <p:cNvPr id="18" name="Gerade Verbindung mit Pfeil 17"/>
          <p:cNvCxnSpPr/>
          <p:nvPr/>
        </p:nvCxnSpPr>
        <p:spPr>
          <a:xfrm flipV="1">
            <a:off x="8017933" y="2768601"/>
            <a:ext cx="0" cy="3640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2021205" y="684001"/>
            <a:ext cx="5101590" cy="4092416"/>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3.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56</a:t>
            </a:fld>
            <a:endParaRPr lang="de-DE" dirty="0"/>
          </a:p>
        </p:txBody>
      </p:sp>
      <p:sp>
        <p:nvSpPr>
          <p:cNvPr id="8" name="Ellipse 7"/>
          <p:cNvSpPr/>
          <p:nvPr/>
        </p:nvSpPr>
        <p:spPr>
          <a:xfrm>
            <a:off x="1854202" y="1079801"/>
            <a:ext cx="1642533"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4" name="Gruppieren 23"/>
          <p:cNvGrpSpPr/>
          <p:nvPr/>
        </p:nvGrpSpPr>
        <p:grpSpPr>
          <a:xfrm>
            <a:off x="4143160" y="1359600"/>
            <a:ext cx="3600678" cy="507831"/>
            <a:chOff x="4109292" y="1801504"/>
            <a:chExt cx="3600678" cy="677108"/>
          </a:xfrm>
        </p:grpSpPr>
        <p:sp>
          <p:nvSpPr>
            <p:cNvPr id="10" name="Textfeld 9"/>
            <p:cNvSpPr txBox="1"/>
            <p:nvPr/>
          </p:nvSpPr>
          <p:spPr>
            <a:xfrm>
              <a:off x="5672959" y="1801504"/>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Anzahl von Siegen: Die höhere Buchholzzahl entscheidet über die Platzierung.</a:t>
              </a:r>
            </a:p>
          </p:txBody>
        </p:sp>
        <p:sp>
          <p:nvSpPr>
            <p:cNvPr id="12" name="Ellipse 11"/>
            <p:cNvSpPr/>
            <p:nvPr/>
          </p:nvSpPr>
          <p:spPr>
            <a:xfrm>
              <a:off x="4109292" y="1961001"/>
              <a:ext cx="1002536" cy="3635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mit Pfeil 13"/>
            <p:cNvCxnSpPr>
              <a:stCxn id="10" idx="1"/>
              <a:endCxn id="12" idx="6"/>
            </p:cNvCxnSpPr>
            <p:nvPr/>
          </p:nvCxnSpPr>
          <p:spPr>
            <a:xfrm flipH="1">
              <a:off x="5111828" y="2140057"/>
              <a:ext cx="561131" cy="27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uppieren 26"/>
          <p:cNvGrpSpPr/>
          <p:nvPr/>
        </p:nvGrpSpPr>
        <p:grpSpPr>
          <a:xfrm>
            <a:off x="4624325" y="1851873"/>
            <a:ext cx="3461134" cy="620395"/>
            <a:chOff x="4759797" y="3462622"/>
            <a:chExt cx="3461134" cy="827193"/>
          </a:xfrm>
        </p:grpSpPr>
        <p:sp>
          <p:nvSpPr>
            <p:cNvPr id="9" name="Textfeld 8"/>
            <p:cNvSpPr txBox="1"/>
            <p:nvPr/>
          </p:nvSpPr>
          <p:spPr>
            <a:xfrm>
              <a:off x="6183920" y="3559918"/>
              <a:ext cx="2037011" cy="67710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900" dirty="0" smtClean="0"/>
                <a:t>Gleiche Buchholzzahl: Der niedrigere TTR-Wert entscheidet über die Platzierung.</a:t>
              </a:r>
            </a:p>
          </p:txBody>
        </p:sp>
        <p:sp>
          <p:nvSpPr>
            <p:cNvPr id="17" name="Ellipse 16"/>
            <p:cNvSpPr/>
            <p:nvPr/>
          </p:nvSpPr>
          <p:spPr>
            <a:xfrm>
              <a:off x="4759797" y="3462622"/>
              <a:ext cx="1092505" cy="827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9" name="Gerade Verbindung mit Pfeil 18"/>
            <p:cNvCxnSpPr>
              <a:stCxn id="9" idx="1"/>
              <a:endCxn id="17" idx="6"/>
            </p:cNvCxnSpPr>
            <p:nvPr/>
          </p:nvCxnSpPr>
          <p:spPr>
            <a:xfrm flipH="1" flipV="1">
              <a:off x="5852302" y="3876219"/>
              <a:ext cx="331618" cy="222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Ellipse 6"/>
          <p:cNvSpPr/>
          <p:nvPr/>
        </p:nvSpPr>
        <p:spPr>
          <a:xfrm>
            <a:off x="4125687" y="4474331"/>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26" name="Picture 2"/>
          <p:cNvPicPr>
            <a:picLocks noChangeAspect="1" noChangeArrowheads="1"/>
          </p:cNvPicPr>
          <p:nvPr/>
        </p:nvPicPr>
        <p:blipFill>
          <a:blip r:embed="rId4" cstate="print"/>
          <a:srcRect/>
          <a:stretch>
            <a:fillRect/>
          </a:stretch>
        </p:blipFill>
        <p:spPr bwMode="auto">
          <a:xfrm>
            <a:off x="3923623" y="1106942"/>
            <a:ext cx="1166813" cy="153353"/>
          </a:xfrm>
          <a:prstGeom prst="rect">
            <a:avLst/>
          </a:prstGeom>
          <a:noFill/>
          <a:ln w="9525">
            <a:noFill/>
            <a:miter lim="800000"/>
            <a:headEnd/>
            <a:tailEnd/>
          </a:ln>
        </p:spPr>
      </p:pic>
      <p:pic>
        <p:nvPicPr>
          <p:cNvPr id="20" name="Picture 2"/>
          <p:cNvPicPr>
            <a:picLocks noChangeAspect="1" noChangeArrowheads="1"/>
          </p:cNvPicPr>
          <p:nvPr/>
        </p:nvPicPr>
        <p:blipFill>
          <a:blip r:embed="rId4" cstate="print"/>
          <a:srcRect/>
          <a:stretch>
            <a:fillRect/>
          </a:stretch>
        </p:blipFill>
        <p:spPr bwMode="auto">
          <a:xfrm>
            <a:off x="3923623" y="3088141"/>
            <a:ext cx="1166813"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srcRect/>
          <a:stretch>
            <a:fillRect/>
          </a:stretch>
        </p:blipFill>
        <p:spPr bwMode="auto">
          <a:xfrm>
            <a:off x="2021205" y="684001"/>
            <a:ext cx="5101590" cy="4092416"/>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Dialog zur Auslosung der 3.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57</a:t>
            </a:fld>
            <a:endParaRPr lang="de-DE" dirty="0"/>
          </a:p>
        </p:txBody>
      </p:sp>
      <p:sp>
        <p:nvSpPr>
          <p:cNvPr id="7" name="Ellipse 6"/>
          <p:cNvSpPr/>
          <p:nvPr/>
        </p:nvSpPr>
        <p:spPr>
          <a:xfrm>
            <a:off x="3374578" y="4482798"/>
            <a:ext cx="9144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1845733" y="3102730"/>
            <a:ext cx="1580866"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0" name="Picture 2"/>
          <p:cNvPicPr>
            <a:picLocks noChangeAspect="1" noChangeArrowheads="1"/>
          </p:cNvPicPr>
          <p:nvPr/>
        </p:nvPicPr>
        <p:blipFill>
          <a:blip r:embed="rId4" cstate="print"/>
          <a:srcRect/>
          <a:stretch>
            <a:fillRect/>
          </a:stretch>
        </p:blipFill>
        <p:spPr bwMode="auto">
          <a:xfrm>
            <a:off x="3923623" y="1106942"/>
            <a:ext cx="1166813" cy="153353"/>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923623" y="3088141"/>
            <a:ext cx="1166813" cy="15335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Spielpaarungen der 3. Runde</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58</a:t>
            </a:fld>
            <a:endParaRPr lang="de-DE" dirty="0"/>
          </a:p>
        </p:txBody>
      </p:sp>
      <p:pic>
        <p:nvPicPr>
          <p:cNvPr id="3686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Alle Spiele abgeschlossen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59</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31570" y="862555"/>
            <a:ext cx="6880860" cy="3649980"/>
          </a:xfrm>
          <a:prstGeom prst="rect">
            <a:avLst/>
          </a:prstGeom>
          <a:noFill/>
          <a:ln w="9525">
            <a:noFill/>
            <a:miter lim="800000"/>
            <a:headEnd/>
            <a:tailEnd/>
          </a:ln>
        </p:spPr>
      </p:pic>
      <p:sp>
        <p:nvSpPr>
          <p:cNvPr id="2" name="Titel 1"/>
          <p:cNvSpPr>
            <a:spLocks noGrp="1"/>
          </p:cNvSpPr>
          <p:nvPr>
            <p:ph type="title"/>
          </p:nvPr>
        </p:nvSpPr>
        <p:spPr/>
        <p:txBody>
          <a:bodyPr/>
          <a:lstStyle/>
          <a:p>
            <a:r>
              <a:rPr lang="de-DE" sz="2800" dirty="0" smtClean="0"/>
              <a:t>Turnierteilnehmer downloaden</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a:t>
            </a:fld>
            <a:endParaRPr lang="de-DE" dirty="0"/>
          </a:p>
        </p:txBody>
      </p:sp>
      <p:sp>
        <p:nvSpPr>
          <p:cNvPr id="7" name="Ellipse 6"/>
          <p:cNvSpPr/>
          <p:nvPr/>
        </p:nvSpPr>
        <p:spPr>
          <a:xfrm>
            <a:off x="1271893" y="3215489"/>
            <a:ext cx="1762805"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850371" y="3262568"/>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p:nvPr/>
        </p:nvCxnSpPr>
        <p:spPr>
          <a:xfrm flipH="1" flipV="1">
            <a:off x="3039534" y="3369735"/>
            <a:ext cx="819302" cy="313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Spielplan aufrufen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60</a:t>
            </a:fld>
            <a:endParaRPr lang="de-DE" dirty="0"/>
          </a:p>
        </p:txBody>
      </p:sp>
      <p:pic>
        <p:nvPicPr>
          <p:cNvPr id="17410" name="Picture 2"/>
          <p:cNvPicPr>
            <a:picLocks noChangeAspect="1" noChangeArrowheads="1"/>
          </p:cNvPicPr>
          <p:nvPr/>
        </p:nvPicPr>
        <p:blipFill>
          <a:blip r:embed="rId4" cstate="print"/>
          <a:srcRect/>
          <a:stretch>
            <a:fillRect/>
          </a:stretch>
        </p:blipFill>
        <p:spPr bwMode="auto">
          <a:xfrm>
            <a:off x="1228726" y="901172"/>
            <a:ext cx="1406843" cy="1920240"/>
          </a:xfrm>
          <a:prstGeom prst="rect">
            <a:avLst/>
          </a:prstGeom>
          <a:noFill/>
          <a:ln w="9525">
            <a:no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804864" y="4661430"/>
            <a:ext cx="1540193" cy="1066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Spielplan aufrufen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61</a:t>
            </a:fld>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572146" y="1199624"/>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(sortiert nach Setzpositionen)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62</a:t>
            </a:fld>
            <a:endParaRPr lang="de-DE" dirty="0"/>
          </a:p>
        </p:txBody>
      </p:sp>
      <p:pic>
        <p:nvPicPr>
          <p:cNvPr id="1028" name="Picture 4"/>
          <p:cNvPicPr>
            <a:picLocks noChangeAspect="1" noChangeArrowheads="1"/>
          </p:cNvPicPr>
          <p:nvPr/>
        </p:nvPicPr>
        <p:blipFill>
          <a:blip r:embed="rId4" cstate="print"/>
          <a:srcRect/>
          <a:stretch>
            <a:fillRect/>
          </a:stretch>
        </p:blipFill>
        <p:spPr bwMode="auto">
          <a:xfrm>
            <a:off x="2282825" y="896542"/>
            <a:ext cx="1733550" cy="163353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03506" y="4656706"/>
            <a:ext cx="1806893" cy="120015"/>
          </a:xfrm>
          <a:prstGeom prst="rect">
            <a:avLst/>
          </a:prstGeom>
          <a:noFill/>
          <a:ln w="9525">
            <a:noFill/>
            <a:miter lim="800000"/>
            <a:headEnd/>
            <a:tailEnd/>
          </a:ln>
        </p:spPr>
      </p:pic>
      <p:sp>
        <p:nvSpPr>
          <p:cNvPr id="11" name="Textfeld 10"/>
          <p:cNvSpPr txBox="1"/>
          <p:nvPr/>
        </p:nvSpPr>
        <p:spPr>
          <a:xfrm>
            <a:off x="4646233" y="1906447"/>
            <a:ext cx="3193900" cy="646331"/>
          </a:xfrm>
          <a:prstGeom prst="rect">
            <a:avLst/>
          </a:prstGeom>
          <a:solidFill>
            <a:schemeClr val="accent2">
              <a:lumMod val="20000"/>
              <a:lumOff val="80000"/>
            </a:schemeClr>
          </a:solidFill>
          <a:ln w="12700">
            <a:solidFill>
              <a:schemeClr val="tx1"/>
            </a:solidFill>
          </a:ln>
        </p:spPr>
        <p:txBody>
          <a:bodyPr wrap="square" lIns="90000" anchor="ctr" anchorCtr="1">
            <a:spAutoFit/>
          </a:bodyPr>
          <a:lstStyle/>
          <a:p>
            <a:pPr>
              <a:defRPr/>
            </a:pPr>
            <a:r>
              <a:rPr lang="de-DE" sz="1200" dirty="0" smtClean="0">
                <a:latin typeface="+mn-lt"/>
              </a:rPr>
              <a:t>Umschalten auf Sortierung nach Platzierungen: Diese Änderung ist nur temporär und gilt nur solange, wie der Spielplan offen ist.</a:t>
            </a:r>
          </a:p>
        </p:txBody>
      </p:sp>
      <p:cxnSp>
        <p:nvCxnSpPr>
          <p:cNvPr id="12" name="Gerade Verbindung mit Pfeil 11"/>
          <p:cNvCxnSpPr>
            <a:stCxn id="11" idx="1"/>
          </p:cNvCxnSpPr>
          <p:nvPr/>
        </p:nvCxnSpPr>
        <p:spPr>
          <a:xfrm flipH="1" flipV="1">
            <a:off x="3992643" y="2226739"/>
            <a:ext cx="653590" cy="28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4646236" y="2686698"/>
            <a:ext cx="3075364" cy="461665"/>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200" u="sng" dirty="0" smtClean="0">
                <a:latin typeface="+mn-lt"/>
              </a:rPr>
              <a:t>Hinweis</a:t>
            </a:r>
            <a:r>
              <a:rPr lang="de-DE" sz="1200" dirty="0" smtClean="0">
                <a:latin typeface="+mn-lt"/>
              </a:rPr>
              <a:t>: Die Sortierung kann in den Spielplan-Optionen permanent geändert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17410" name="Titel 1"/>
          <p:cNvSpPr>
            <a:spLocks noGrp="1"/>
          </p:cNvSpPr>
          <p:nvPr>
            <p:ph type="title"/>
          </p:nvPr>
        </p:nvSpPr>
        <p:spPr>
          <a:xfrm>
            <a:off x="457200" y="205980"/>
            <a:ext cx="8229600" cy="435769"/>
          </a:xfrm>
        </p:spPr>
        <p:txBody>
          <a:bodyPr/>
          <a:lstStyle/>
          <a:p>
            <a:r>
              <a:rPr lang="de-DE" dirty="0" smtClean="0"/>
              <a:t>Spielplan (sortiert nach Platzierungen)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63</a:t>
            </a:fld>
            <a:endParaRPr lang="de-DE" dirty="0"/>
          </a:p>
        </p:txBody>
      </p:sp>
      <p:sp>
        <p:nvSpPr>
          <p:cNvPr id="15" name="Textfeld 14"/>
          <p:cNvSpPr txBox="1"/>
          <p:nvPr/>
        </p:nvSpPr>
        <p:spPr>
          <a:xfrm>
            <a:off x="3293531" y="1675182"/>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Anzahl von Siegen: Die höhere Buchholzzahl entscheidet über die Platzierung.</a:t>
            </a:r>
          </a:p>
        </p:txBody>
      </p:sp>
      <p:sp>
        <p:nvSpPr>
          <p:cNvPr id="16" name="Ellipse 15"/>
          <p:cNvSpPr/>
          <p:nvPr/>
        </p:nvSpPr>
        <p:spPr>
          <a:xfrm>
            <a:off x="6002868" y="1701793"/>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7" name="Gerade Verbindung mit Pfeil 16"/>
          <p:cNvCxnSpPr>
            <a:stCxn id="15" idx="3"/>
            <a:endCxn id="16" idx="2"/>
          </p:cNvCxnSpPr>
          <p:nvPr/>
        </p:nvCxnSpPr>
        <p:spPr>
          <a:xfrm flipV="1">
            <a:off x="5381531" y="1951204"/>
            <a:ext cx="621337" cy="97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293531" y="3052483"/>
            <a:ext cx="2088000" cy="707886"/>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und kein direkter Vergleich vorhanden: Der niedrigere TTR-Wert entscheidet über die Platzierung.</a:t>
            </a:r>
          </a:p>
        </p:txBody>
      </p:sp>
      <p:sp>
        <p:nvSpPr>
          <p:cNvPr id="23" name="Textfeld 22"/>
          <p:cNvSpPr txBox="1"/>
          <p:nvPr/>
        </p:nvSpPr>
        <p:spPr>
          <a:xfrm>
            <a:off x="3293531" y="2342028"/>
            <a:ext cx="2088000" cy="553998"/>
          </a:xfrm>
          <a:prstGeom prst="rect">
            <a:avLst/>
          </a:prstGeom>
          <a:solidFill>
            <a:schemeClr val="accent2">
              <a:lumMod val="20000"/>
              <a:lumOff val="80000"/>
            </a:schemeClr>
          </a:solidFill>
          <a:ln w="12700">
            <a:solidFill>
              <a:schemeClr val="tx1"/>
            </a:solidFill>
          </a:ln>
        </p:spPr>
        <p:txBody>
          <a:bodyPr wrap="square" anchor="ctr" anchorCtr="1">
            <a:spAutoFit/>
          </a:bodyPr>
          <a:lstStyle/>
          <a:p>
            <a:pPr algn="ctr">
              <a:defRPr/>
            </a:pPr>
            <a:r>
              <a:rPr lang="de-DE" sz="1000" dirty="0" smtClean="0"/>
              <a:t>Gleiche Buchholzzahl: Der direkte Vergleich entscheidet über die Platzierung.</a:t>
            </a:r>
          </a:p>
        </p:txBody>
      </p:sp>
      <p:sp>
        <p:nvSpPr>
          <p:cNvPr id="25" name="Ellipse 24"/>
          <p:cNvSpPr/>
          <p:nvPr/>
        </p:nvSpPr>
        <p:spPr>
          <a:xfrm>
            <a:off x="6002868" y="2345259"/>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Ellipse 25"/>
          <p:cNvSpPr/>
          <p:nvPr/>
        </p:nvSpPr>
        <p:spPr>
          <a:xfrm>
            <a:off x="6002868" y="2777060"/>
            <a:ext cx="1227667" cy="498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7" name="Gerade Verbindung mit Pfeil 26"/>
          <p:cNvCxnSpPr>
            <a:stCxn id="23" idx="3"/>
            <a:endCxn id="25" idx="2"/>
          </p:cNvCxnSpPr>
          <p:nvPr/>
        </p:nvCxnSpPr>
        <p:spPr>
          <a:xfrm flipV="1">
            <a:off x="5381531" y="2594670"/>
            <a:ext cx="621337" cy="243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19" idx="3"/>
            <a:endCxn id="26" idx="2"/>
          </p:cNvCxnSpPr>
          <p:nvPr/>
        </p:nvCxnSpPr>
        <p:spPr>
          <a:xfrm flipV="1">
            <a:off x="5381531" y="3026471"/>
            <a:ext cx="621337" cy="3799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3" grpId="0" animBg="1"/>
      <p:bldP spid="25"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05980"/>
            <a:ext cx="8229600" cy="435769"/>
          </a:xfrm>
        </p:spPr>
        <p:txBody>
          <a:bodyPr/>
          <a:lstStyle/>
          <a:p>
            <a:r>
              <a:rPr lang="de-DE" dirty="0" smtClean="0"/>
              <a:t>Ergebnisse einzelner Runden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64</a:t>
            </a:fld>
            <a:endParaRPr lang="de-DE" dirty="0"/>
          </a:p>
        </p:txBody>
      </p:sp>
      <p:pic>
        <p:nvPicPr>
          <p:cNvPr id="7"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409266" y="1200152"/>
            <a:ext cx="960120" cy="76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205980"/>
            <a:ext cx="8229600" cy="435769"/>
          </a:xfrm>
        </p:spPr>
        <p:txBody>
          <a:bodyPr/>
          <a:lstStyle/>
          <a:p>
            <a:r>
              <a:rPr lang="de-DE" dirty="0" smtClean="0"/>
              <a:t>Ergebnisse einzelner Runden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E878E301-CA37-42F4-ACD2-AAC3F05595CA}" type="slidenum">
              <a:rPr lang="de-DE" smtClean="0"/>
              <a:pPr>
                <a:defRPr/>
              </a:pPr>
              <a:t>65</a:t>
            </a:fld>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ansehen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66</a:t>
            </a:fld>
            <a:endParaRPr lang="de-DE" dirty="0"/>
          </a:p>
        </p:txBody>
      </p:sp>
      <p:pic>
        <p:nvPicPr>
          <p:cNvPr id="3074" name="Picture 2"/>
          <p:cNvPicPr>
            <a:picLocks noChangeAspect="1" noChangeArrowheads="1"/>
          </p:cNvPicPr>
          <p:nvPr/>
        </p:nvPicPr>
        <p:blipFill>
          <a:blip r:embed="rId4" cstate="print"/>
          <a:srcRect/>
          <a:stretch>
            <a:fillRect/>
          </a:stretch>
        </p:blipFill>
        <p:spPr bwMode="auto">
          <a:xfrm>
            <a:off x="1223964" y="895913"/>
            <a:ext cx="1420178" cy="1926907"/>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800633" y="4647671"/>
            <a:ext cx="1773555" cy="1266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ansehen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67</a:t>
            </a:fld>
            <a:endParaRPr lang="de-DE" dirty="0"/>
          </a:p>
        </p:txBody>
      </p:sp>
      <p:pic>
        <p:nvPicPr>
          <p:cNvPr id="3075" name="Picture 3"/>
          <p:cNvPicPr>
            <a:picLocks noChangeAspect="1" noChangeArrowheads="1"/>
          </p:cNvPicPr>
          <p:nvPr/>
        </p:nvPicPr>
        <p:blipFill>
          <a:blip r:embed="rId4" cstate="print"/>
          <a:srcRect/>
          <a:stretch>
            <a:fillRect/>
          </a:stretch>
        </p:blipFill>
        <p:spPr bwMode="auto">
          <a:xfrm>
            <a:off x="3612623" y="1199624"/>
            <a:ext cx="1880235" cy="1200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1506" name="Titel 1"/>
          <p:cNvSpPr>
            <a:spLocks noGrp="1"/>
          </p:cNvSpPr>
          <p:nvPr>
            <p:ph type="title"/>
          </p:nvPr>
        </p:nvSpPr>
        <p:spPr>
          <a:xfrm>
            <a:off x="457200" y="205980"/>
            <a:ext cx="8229600" cy="435769"/>
          </a:xfrm>
        </p:spPr>
        <p:txBody>
          <a:bodyPr/>
          <a:lstStyle/>
          <a:p>
            <a:r>
              <a:rPr lang="de-DE" dirty="0" smtClean="0"/>
              <a:t>Platzierungen ansehen</a:t>
            </a:r>
          </a:p>
        </p:txBody>
      </p:sp>
      <p:sp>
        <p:nvSpPr>
          <p:cNvPr id="3" name="Datumsplatzhalter 2"/>
          <p:cNvSpPr>
            <a:spLocks noGrp="1"/>
          </p:cNvSpPr>
          <p:nvPr>
            <p:ph type="dt" sz="quarter"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DA27A406-0D36-4B08-9D0F-D22D864EA327}" type="slidenum">
              <a:rPr lang="de-DE" smtClean="0"/>
              <a:pPr>
                <a:defRPr/>
              </a:pPr>
              <a:t>68</a:t>
            </a:fld>
            <a:endParaRPr lang="de-DE" dirty="0"/>
          </a:p>
        </p:txBody>
      </p:sp>
      <p:grpSp>
        <p:nvGrpSpPr>
          <p:cNvPr id="16" name="Gruppieren 15"/>
          <p:cNvGrpSpPr/>
          <p:nvPr/>
        </p:nvGrpSpPr>
        <p:grpSpPr>
          <a:xfrm>
            <a:off x="5454425" y="2688147"/>
            <a:ext cx="1650760" cy="1493520"/>
            <a:chOff x="2177825" y="893213"/>
            <a:chExt cx="1650760" cy="1493520"/>
          </a:xfrm>
        </p:grpSpPr>
        <p:pic>
          <p:nvPicPr>
            <p:cNvPr id="5123" name="Picture 3"/>
            <p:cNvPicPr>
              <a:picLocks noChangeAspect="1" noChangeArrowheads="1"/>
            </p:cNvPicPr>
            <p:nvPr/>
          </p:nvPicPr>
          <p:blipFill>
            <a:blip r:embed="rId4" cstate="print"/>
            <a:srcRect/>
            <a:stretch>
              <a:fillRect/>
            </a:stretch>
          </p:blipFill>
          <p:spPr bwMode="auto">
            <a:xfrm>
              <a:off x="2281725" y="893213"/>
              <a:ext cx="1546860" cy="1493520"/>
            </a:xfrm>
            <a:prstGeom prst="rect">
              <a:avLst/>
            </a:prstGeom>
            <a:noFill/>
            <a:ln w="9525">
              <a:noFill/>
              <a:miter lim="800000"/>
              <a:headEnd/>
              <a:tailEnd/>
            </a:ln>
          </p:spPr>
        </p:pic>
        <p:sp>
          <p:nvSpPr>
            <p:cNvPr id="9" name="Ellipse 8"/>
            <p:cNvSpPr/>
            <p:nvPr/>
          </p:nvSpPr>
          <p:spPr>
            <a:xfrm>
              <a:off x="2177825" y="1616363"/>
              <a:ext cx="1403576"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2177825" y="1956348"/>
              <a:ext cx="1404000" cy="253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13"/>
          <p:cNvSpPr txBox="1"/>
          <p:nvPr/>
        </p:nvSpPr>
        <p:spPr>
          <a:xfrm>
            <a:off x="5139269" y="2149582"/>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Im Menü Ansicht müssen dazu die folgenden Einträge markiert sein:</a:t>
            </a:r>
          </a:p>
        </p:txBody>
      </p:sp>
      <p:sp>
        <p:nvSpPr>
          <p:cNvPr id="15" name="Textfeld 14"/>
          <p:cNvSpPr txBox="1"/>
          <p:nvPr/>
        </p:nvSpPr>
        <p:spPr>
          <a:xfrm>
            <a:off x="5147735" y="1599248"/>
            <a:ext cx="2340000" cy="430887"/>
          </a:xfrm>
          <a:prstGeom prst="rect">
            <a:avLst/>
          </a:prstGeom>
          <a:solidFill>
            <a:schemeClr val="accent2">
              <a:lumMod val="20000"/>
              <a:lumOff val="80000"/>
            </a:schemeClr>
          </a:solidFill>
          <a:ln w="12700">
            <a:solidFill>
              <a:schemeClr val="tx1"/>
            </a:solidFill>
          </a:ln>
        </p:spPr>
        <p:txBody>
          <a:bodyPr wrap="square" anchor="ctr" anchorCtr="1">
            <a:spAutoFit/>
          </a:bodyPr>
          <a:lstStyle/>
          <a:p>
            <a:pPr>
              <a:defRPr/>
            </a:pPr>
            <a:r>
              <a:rPr lang="de-DE" sz="1100" dirty="0" smtClean="0">
                <a:latin typeface="+mn-lt"/>
              </a:rPr>
              <a:t>Hier werden nur die notwendigen und relevanten Parameter angezeigt.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für </a:t>
            </a:r>
            <a:r>
              <a:rPr lang="de-DE" dirty="0" err="1" smtClean="0"/>
              <a:t>click</a:t>
            </a:r>
            <a:r>
              <a:rPr lang="de-DE" dirty="0" smtClean="0"/>
              <a:t>-TT exportieren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69</a:t>
            </a:fld>
            <a:endParaRPr lang="de-DE" dirty="0"/>
          </a:p>
        </p:txBody>
      </p:sp>
      <p:pic>
        <p:nvPicPr>
          <p:cNvPr id="8" name="Picture 8"/>
          <p:cNvPicPr>
            <a:picLocks noChangeAspect="1" noChangeArrowheads="1"/>
          </p:cNvPicPr>
          <p:nvPr/>
        </p:nvPicPr>
        <p:blipFill>
          <a:blip r:embed="rId4" cstate="print"/>
          <a:srcRect/>
          <a:stretch>
            <a:fillRect/>
          </a:stretch>
        </p:blipFill>
        <p:spPr bwMode="auto">
          <a:xfrm>
            <a:off x="812800" y="4655609"/>
            <a:ext cx="2140268" cy="120015"/>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942977" y="890588"/>
            <a:ext cx="1273493" cy="118681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717947" y="1226637"/>
            <a:ext cx="7708106" cy="3421856"/>
          </a:xfrm>
          <a:prstGeom prst="rect">
            <a:avLst/>
          </a:prstGeom>
          <a:noFill/>
          <a:ln w="9525">
            <a:noFill/>
            <a:miter lim="800000"/>
            <a:headEnd/>
            <a:tailEnd/>
          </a:ln>
        </p:spPr>
      </p:pic>
      <p:sp>
        <p:nvSpPr>
          <p:cNvPr id="13" name="Titel 12"/>
          <p:cNvSpPr>
            <a:spLocks noGrp="1"/>
          </p:cNvSpPr>
          <p:nvPr>
            <p:ph type="title"/>
          </p:nvPr>
        </p:nvSpPr>
        <p:spPr/>
        <p:txBody>
          <a:bodyPr/>
          <a:lstStyle/>
          <a:p>
            <a:r>
              <a:rPr lang="de-DE" sz="2800" dirty="0" smtClean="0"/>
              <a:t>Turnierteilnehmer downloaden</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a:t>
            </a:fld>
            <a:endParaRPr lang="de-DE" dirty="0"/>
          </a:p>
        </p:txBody>
      </p:sp>
      <p:sp>
        <p:nvSpPr>
          <p:cNvPr id="7" name="Textfeld 6"/>
          <p:cNvSpPr txBox="1"/>
          <p:nvPr/>
        </p:nvSpPr>
        <p:spPr>
          <a:xfrm>
            <a:off x="6085570" y="849258"/>
            <a:ext cx="2191241"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Rechter Mausklick in neue Karte</a:t>
            </a:r>
            <a:endParaRPr lang="de-DE" sz="1200" dirty="0">
              <a:latin typeface="+mn-lt"/>
            </a:endParaRPr>
          </a:p>
        </p:txBody>
      </p:sp>
      <p:cxnSp>
        <p:nvCxnSpPr>
          <p:cNvPr id="8" name="Gerade Verbindung mit Pfeil 7"/>
          <p:cNvCxnSpPr>
            <a:endCxn id="9" idx="0"/>
          </p:cNvCxnSpPr>
          <p:nvPr/>
        </p:nvCxnSpPr>
        <p:spPr>
          <a:xfrm flipH="1">
            <a:off x="4633140" y="1126067"/>
            <a:ext cx="2114795" cy="9163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4" cstate="print"/>
          <a:srcRect/>
          <a:stretch>
            <a:fillRect/>
          </a:stretch>
        </p:blipFill>
        <p:spPr bwMode="auto">
          <a:xfrm>
            <a:off x="3136524" y="2042400"/>
            <a:ext cx="2993231" cy="2757488"/>
          </a:xfrm>
          <a:prstGeom prst="rect">
            <a:avLst/>
          </a:prstGeom>
          <a:noFill/>
          <a:ln w="9525">
            <a:solidFill>
              <a:schemeClr val="tx1"/>
            </a:solidFill>
            <a:miter lim="800000"/>
            <a:headEnd/>
            <a:tailEnd/>
          </a:ln>
        </p:spPr>
      </p:pic>
      <p:sp>
        <p:nvSpPr>
          <p:cNvPr id="14" name="Textfeld 13"/>
          <p:cNvSpPr txBox="1"/>
          <p:nvPr/>
        </p:nvSpPr>
        <p:spPr>
          <a:xfrm>
            <a:off x="610820" y="832757"/>
            <a:ext cx="5211683" cy="369332"/>
          </a:xfrm>
          <a:prstGeom prst="rect">
            <a:avLst/>
          </a:prstGeom>
          <a:noFill/>
        </p:spPr>
        <p:txBody>
          <a:bodyPr wrap="none" rtlCol="0">
            <a:spAutoFit/>
          </a:bodyPr>
          <a:lstStyle/>
          <a:p>
            <a:r>
              <a:rPr lang="de-DE" dirty="0" err="1" smtClean="0"/>
              <a:t>xml</a:t>
            </a:r>
            <a:r>
              <a:rPr lang="de-DE" dirty="0" smtClean="0"/>
              <a:t>-Datei wird in neuer Browser-Karte angezeigt.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für </a:t>
            </a:r>
            <a:r>
              <a:rPr lang="de-DE" dirty="0" err="1" smtClean="0"/>
              <a:t>click</a:t>
            </a:r>
            <a:r>
              <a:rPr lang="de-DE" dirty="0" smtClean="0"/>
              <a:t>-TT exportieren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70</a:t>
            </a:fld>
            <a:endParaRPr lang="de-DE" dirty="0"/>
          </a:p>
        </p:txBody>
      </p:sp>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2158365" y="1440001"/>
            <a:ext cx="4827270" cy="2980373"/>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998787" y="3871912"/>
            <a:ext cx="3947160" cy="460057"/>
          </a:xfrm>
          <a:prstGeom prst="rect">
            <a:avLst/>
          </a:prstGeom>
          <a:noFill/>
          <a:ln w="9525">
            <a:noFill/>
            <a:miter lim="800000"/>
            <a:headEnd/>
            <a:tailEnd/>
          </a:ln>
        </p:spPr>
      </p:pic>
      <p:sp>
        <p:nvSpPr>
          <p:cNvPr id="15" name="Textfeld 14"/>
          <p:cNvSpPr txBox="1"/>
          <p:nvPr/>
        </p:nvSpPr>
        <p:spPr>
          <a:xfrm>
            <a:off x="6026303" y="3160658"/>
            <a:ext cx="1418209"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Dateityp auswählen</a:t>
            </a:r>
            <a:endParaRPr lang="de-DE" sz="1200" dirty="0">
              <a:latin typeface="+mn-lt"/>
            </a:endParaRPr>
          </a:p>
        </p:txBody>
      </p:sp>
      <p:cxnSp>
        <p:nvCxnSpPr>
          <p:cNvPr id="16" name="Gerade Verbindung mit Pfeil 15"/>
          <p:cNvCxnSpPr/>
          <p:nvPr/>
        </p:nvCxnSpPr>
        <p:spPr>
          <a:xfrm flipH="1">
            <a:off x="6561667" y="3437467"/>
            <a:ext cx="1270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2679553" y="1667252"/>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2"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für </a:t>
            </a:r>
            <a:r>
              <a:rPr lang="de-DE" dirty="0" err="1" smtClean="0"/>
              <a:t>click</a:t>
            </a:r>
            <a:r>
              <a:rPr lang="de-DE" dirty="0" smtClean="0"/>
              <a:t>-TT exportieren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71</a:t>
            </a:fld>
            <a:endParaRPr lang="de-DE" dirty="0"/>
          </a:p>
        </p:txBody>
      </p:sp>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8194" name="Picture 2"/>
          <p:cNvPicPr>
            <a:picLocks noChangeAspect="1" noChangeArrowheads="1"/>
          </p:cNvPicPr>
          <p:nvPr/>
        </p:nvPicPr>
        <p:blipFill>
          <a:blip r:embed="rId4" cstate="print"/>
          <a:srcRect/>
          <a:stretch>
            <a:fillRect/>
          </a:stretch>
        </p:blipFill>
        <p:spPr bwMode="auto">
          <a:xfrm>
            <a:off x="2160000" y="1440001"/>
            <a:ext cx="4827270" cy="2980373"/>
          </a:xfrm>
          <a:prstGeom prst="rect">
            <a:avLst/>
          </a:prstGeom>
          <a:noFill/>
          <a:ln w="9525">
            <a:noFill/>
            <a:miter lim="800000"/>
            <a:headEnd/>
            <a:tailEnd/>
          </a:ln>
        </p:spPr>
      </p:pic>
      <p:sp>
        <p:nvSpPr>
          <p:cNvPr id="9" name="Ellipse 8"/>
          <p:cNvSpPr/>
          <p:nvPr/>
        </p:nvSpPr>
        <p:spPr>
          <a:xfrm>
            <a:off x="2370669" y="3615267"/>
            <a:ext cx="2150533" cy="465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5477933" y="4080934"/>
            <a:ext cx="795866" cy="3125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für </a:t>
            </a:r>
            <a:r>
              <a:rPr lang="de-DE" dirty="0" err="1" smtClean="0"/>
              <a:t>click</a:t>
            </a:r>
            <a:r>
              <a:rPr lang="de-DE" dirty="0" smtClean="0"/>
              <a:t>-TT exportieren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72</a:t>
            </a:fld>
            <a:endParaRPr lang="de-DE" dirty="0"/>
          </a:p>
        </p:txBody>
      </p:sp>
      <p:pic>
        <p:nvPicPr>
          <p:cNvPr id="11"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3111820" y="1440001"/>
            <a:ext cx="2920365" cy="2780348"/>
          </a:xfrm>
          <a:prstGeom prst="rect">
            <a:avLst/>
          </a:prstGeom>
          <a:noFill/>
          <a:ln w="9525">
            <a:noFill/>
            <a:miter lim="800000"/>
            <a:headEnd/>
            <a:tailEnd/>
          </a:ln>
        </p:spPr>
      </p:pic>
      <p:sp>
        <p:nvSpPr>
          <p:cNvPr id="9" name="Ellipse 8"/>
          <p:cNvSpPr/>
          <p:nvPr/>
        </p:nvSpPr>
        <p:spPr>
          <a:xfrm>
            <a:off x="3039534" y="3903133"/>
            <a:ext cx="1380066" cy="279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5147733" y="3191933"/>
            <a:ext cx="880534" cy="2963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31570" y="862555"/>
            <a:ext cx="6880860" cy="364998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73</a:t>
            </a:fld>
            <a:endParaRPr lang="de-DE" dirty="0"/>
          </a:p>
        </p:txBody>
      </p:sp>
      <p:sp>
        <p:nvSpPr>
          <p:cNvPr id="7" name="Ellipse 6"/>
          <p:cNvSpPr/>
          <p:nvPr/>
        </p:nvSpPr>
        <p:spPr>
          <a:xfrm>
            <a:off x="1263425" y="2546624"/>
            <a:ext cx="1505176"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Textfeld 7"/>
          <p:cNvSpPr txBox="1"/>
          <p:nvPr/>
        </p:nvSpPr>
        <p:spPr>
          <a:xfrm>
            <a:off x="3841904" y="2542900"/>
            <a:ext cx="1218475" cy="276999"/>
          </a:xfrm>
          <a:prstGeom prst="rect">
            <a:avLst/>
          </a:prstGeom>
          <a:solidFill>
            <a:schemeClr val="accent2">
              <a:lumMod val="40000"/>
              <a:lumOff val="60000"/>
            </a:schemeClr>
          </a:solidFill>
        </p:spPr>
        <p:txBody>
          <a:bodyPr wrap="none">
            <a:spAutoFit/>
          </a:bodyPr>
          <a:lstStyle/>
          <a:p>
            <a:pPr>
              <a:defRPr/>
            </a:pPr>
            <a:r>
              <a:rPr lang="de-DE" sz="1200" dirty="0" smtClean="0">
                <a:latin typeface="+mn-lt"/>
              </a:rPr>
              <a:t>Linker </a:t>
            </a:r>
            <a:r>
              <a:rPr lang="de-DE" sz="1200" dirty="0">
                <a:latin typeface="+mn-lt"/>
              </a:rPr>
              <a:t>Mausklick</a:t>
            </a:r>
          </a:p>
        </p:txBody>
      </p:sp>
      <p:cxnSp>
        <p:nvCxnSpPr>
          <p:cNvPr id="9" name="Gerade Verbindung mit Pfeil 8"/>
          <p:cNvCxnSpPr>
            <a:stCxn id="8" idx="1"/>
            <a:endCxn id="7" idx="6"/>
          </p:cNvCxnSpPr>
          <p:nvPr/>
        </p:nvCxnSpPr>
        <p:spPr>
          <a:xfrm flipH="1">
            <a:off x="2768601" y="2681400"/>
            <a:ext cx="1073303" cy="33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322070" y="864000"/>
            <a:ext cx="6499860" cy="3649980"/>
          </a:xfrm>
          <a:prstGeom prst="rect">
            <a:avLst/>
          </a:prstGeom>
          <a:noFill/>
          <a:ln w="9525">
            <a:noFill/>
            <a:miter lim="800000"/>
            <a:headEnd/>
            <a:tailEnd/>
          </a:ln>
        </p:spPr>
      </p:pic>
      <p:sp>
        <p:nvSpPr>
          <p:cNvPr id="40963"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a:t>Gerhard Heder (HeSoWa)</a:t>
            </a:r>
          </a:p>
        </p:txBody>
      </p:sp>
      <p:sp>
        <p:nvSpPr>
          <p:cNvPr id="5" name="Foliennummernplatzhalter 4"/>
          <p:cNvSpPr>
            <a:spLocks noGrp="1"/>
          </p:cNvSpPr>
          <p:nvPr>
            <p:ph type="sldNum" sz="quarter" idx="12"/>
          </p:nvPr>
        </p:nvSpPr>
        <p:spPr/>
        <p:txBody>
          <a:bodyPr/>
          <a:lstStyle/>
          <a:p>
            <a:pPr>
              <a:defRPr/>
            </a:pPr>
            <a:fld id="{11D1207C-FB2B-454E-8849-094D4E49BE15}" type="slidenum">
              <a:rPr lang="de-DE" smtClean="0"/>
              <a:pPr>
                <a:defRPr/>
              </a:pPr>
              <a:t>74</a:t>
            </a:fld>
            <a:endParaRPr lang="de-DE" dirty="0"/>
          </a:p>
        </p:txBody>
      </p:sp>
      <p:sp>
        <p:nvSpPr>
          <p:cNvPr id="7" name="Ellipse 6"/>
          <p:cNvSpPr/>
          <p:nvPr/>
        </p:nvSpPr>
        <p:spPr>
          <a:xfrm>
            <a:off x="2664000" y="3326689"/>
            <a:ext cx="1100667"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322070" y="864000"/>
            <a:ext cx="6499860" cy="364998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75</a:t>
            </a:fld>
            <a:endParaRPr lang="de-DE" dirty="0"/>
          </a:p>
        </p:txBody>
      </p:sp>
      <p:pic>
        <p:nvPicPr>
          <p:cNvPr id="12290" name="Picture 2"/>
          <p:cNvPicPr>
            <a:picLocks noChangeAspect="1" noChangeArrowheads="1"/>
          </p:cNvPicPr>
          <p:nvPr/>
        </p:nvPicPr>
        <p:blipFill>
          <a:blip r:embed="rId4" cstate="print"/>
          <a:srcRect/>
          <a:stretch>
            <a:fillRect/>
          </a:stretch>
        </p:blipFill>
        <p:spPr bwMode="auto">
          <a:xfrm>
            <a:off x="1870710" y="1184400"/>
            <a:ext cx="5402580" cy="3009900"/>
          </a:xfrm>
          <a:prstGeom prst="rect">
            <a:avLst/>
          </a:prstGeom>
          <a:noFill/>
          <a:ln w="9525">
            <a:noFill/>
            <a:miter lim="800000"/>
            <a:headEnd/>
            <a:tailEnd/>
          </a:ln>
        </p:spPr>
      </p:pic>
      <p:sp>
        <p:nvSpPr>
          <p:cNvPr id="8" name="Ellipse 7"/>
          <p:cNvSpPr/>
          <p:nvPr/>
        </p:nvSpPr>
        <p:spPr>
          <a:xfrm>
            <a:off x="5587998" y="3851622"/>
            <a:ext cx="897468"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9" name="Ellipse 8"/>
          <p:cNvSpPr/>
          <p:nvPr/>
        </p:nvSpPr>
        <p:spPr>
          <a:xfrm>
            <a:off x="2751663" y="1430155"/>
            <a:ext cx="1752603"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0" name="Ellipse 9"/>
          <p:cNvSpPr/>
          <p:nvPr/>
        </p:nvSpPr>
        <p:spPr>
          <a:xfrm>
            <a:off x="3522132" y="2632422"/>
            <a:ext cx="999068"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0" grpId="0" animBg="1"/>
      <p:bldP spid="10"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76</a:t>
            </a:fld>
            <a:endParaRPr lang="de-DE" dirty="0"/>
          </a:p>
        </p:txBody>
      </p:sp>
      <p:pic>
        <p:nvPicPr>
          <p:cNvPr id="13314" name="Picture 2"/>
          <p:cNvPicPr>
            <a:picLocks noChangeAspect="1" noChangeArrowheads="1"/>
          </p:cNvPicPr>
          <p:nvPr/>
        </p:nvPicPr>
        <p:blipFill>
          <a:blip r:embed="rId3" cstate="print"/>
          <a:srcRect/>
          <a:stretch>
            <a:fillRect/>
          </a:stretch>
        </p:blipFill>
        <p:spPr bwMode="auto">
          <a:xfrm>
            <a:off x="1322070" y="864000"/>
            <a:ext cx="6499860" cy="3649980"/>
          </a:xfrm>
          <a:prstGeom prst="rect">
            <a:avLst/>
          </a:prstGeom>
          <a:noFill/>
          <a:ln w="9525">
            <a:noFill/>
            <a:miter lim="800000"/>
            <a:headEnd/>
            <a:tailEnd/>
          </a:ln>
        </p:spPr>
      </p:pic>
      <p:sp>
        <p:nvSpPr>
          <p:cNvPr id="7" name="Ellipse 6"/>
          <p:cNvSpPr/>
          <p:nvPr/>
        </p:nvSpPr>
        <p:spPr>
          <a:xfrm>
            <a:off x="3513667" y="3318222"/>
            <a:ext cx="990600"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8" name="Ellipse 7"/>
          <p:cNvSpPr/>
          <p:nvPr/>
        </p:nvSpPr>
        <p:spPr>
          <a:xfrm>
            <a:off x="2150532" y="3792354"/>
            <a:ext cx="812801"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77</a:t>
            </a:fld>
            <a:endParaRPr lang="de-DE" dirty="0"/>
          </a:p>
        </p:txBody>
      </p:sp>
      <p:pic>
        <p:nvPicPr>
          <p:cNvPr id="14342" name="Picture 6"/>
          <p:cNvPicPr>
            <a:picLocks noChangeAspect="1" noChangeArrowheads="1"/>
          </p:cNvPicPr>
          <p:nvPr/>
        </p:nvPicPr>
        <p:blipFill>
          <a:blip r:embed="rId3" cstate="print"/>
          <a:srcRect/>
          <a:stretch>
            <a:fillRect/>
          </a:stretch>
        </p:blipFill>
        <p:spPr bwMode="auto">
          <a:xfrm>
            <a:off x="1131570" y="864000"/>
            <a:ext cx="6880860" cy="3832860"/>
          </a:xfrm>
          <a:prstGeom prst="rect">
            <a:avLst/>
          </a:prstGeom>
          <a:noFill/>
          <a:ln w="9525">
            <a:noFill/>
            <a:miter lim="800000"/>
            <a:headEnd/>
            <a:tailEnd/>
          </a:ln>
        </p:spPr>
      </p:pic>
      <p:sp>
        <p:nvSpPr>
          <p:cNvPr id="11" name="Ellipse 10"/>
          <p:cNvSpPr/>
          <p:nvPr/>
        </p:nvSpPr>
        <p:spPr>
          <a:xfrm>
            <a:off x="2463799" y="3546826"/>
            <a:ext cx="1109134"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2050" name="Picture 2"/>
          <p:cNvPicPr>
            <a:picLocks noChangeAspect="1" noChangeArrowheads="1"/>
          </p:cNvPicPr>
          <p:nvPr/>
        </p:nvPicPr>
        <p:blipFill>
          <a:blip r:embed="rId4" cstate="print"/>
          <a:srcRect/>
          <a:stretch>
            <a:fillRect/>
          </a:stretch>
        </p:blipFill>
        <p:spPr bwMode="auto">
          <a:xfrm>
            <a:off x="1359958" y="2730500"/>
            <a:ext cx="1844040" cy="160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78</a:t>
            </a:fld>
            <a:endParaRPr lang="de-DE" dirty="0"/>
          </a:p>
        </p:txBody>
      </p:sp>
      <p:pic>
        <p:nvPicPr>
          <p:cNvPr id="15364" name="Picture 4"/>
          <p:cNvPicPr>
            <a:picLocks noChangeAspect="1" noChangeArrowheads="1"/>
          </p:cNvPicPr>
          <p:nvPr/>
        </p:nvPicPr>
        <p:blipFill>
          <a:blip r:embed="rId3" cstate="print"/>
          <a:srcRect/>
          <a:stretch>
            <a:fillRect/>
          </a:stretch>
        </p:blipFill>
        <p:spPr bwMode="auto">
          <a:xfrm>
            <a:off x="1131570" y="864000"/>
            <a:ext cx="6880860" cy="3832860"/>
          </a:xfrm>
          <a:prstGeom prst="rect">
            <a:avLst/>
          </a:prstGeom>
          <a:noFill/>
          <a:ln w="9525">
            <a:noFill/>
            <a:miter lim="800000"/>
            <a:headEnd/>
            <a:tailEnd/>
          </a:ln>
        </p:spPr>
      </p:pic>
      <p:sp>
        <p:nvSpPr>
          <p:cNvPr id="9" name="Ellipse 8"/>
          <p:cNvSpPr/>
          <p:nvPr/>
        </p:nvSpPr>
        <p:spPr>
          <a:xfrm>
            <a:off x="2438399" y="1438625"/>
            <a:ext cx="1109134"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importieren</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79</a:t>
            </a:fld>
            <a:endParaRPr lang="de-DE" dirty="0"/>
          </a:p>
        </p:txBody>
      </p:sp>
      <p:pic>
        <p:nvPicPr>
          <p:cNvPr id="14342" name="Picture 6"/>
          <p:cNvPicPr>
            <a:picLocks noChangeAspect="1" noChangeArrowheads="1"/>
          </p:cNvPicPr>
          <p:nvPr/>
        </p:nvPicPr>
        <p:blipFill>
          <a:blip r:embed="rId3" cstate="print"/>
          <a:srcRect/>
          <a:stretch>
            <a:fillRect/>
          </a:stretch>
        </p:blipFill>
        <p:spPr bwMode="auto">
          <a:xfrm>
            <a:off x="1131570" y="864000"/>
            <a:ext cx="6880860" cy="3832860"/>
          </a:xfrm>
          <a:prstGeom prst="rect">
            <a:avLst/>
          </a:prstGeom>
          <a:noFill/>
          <a:ln w="9525">
            <a:noFill/>
            <a:miter lim="800000"/>
            <a:headEnd/>
            <a:tailEnd/>
          </a:ln>
        </p:spPr>
      </p:pic>
      <p:sp>
        <p:nvSpPr>
          <p:cNvPr id="7" name="Ellipse 6"/>
          <p:cNvSpPr/>
          <p:nvPr/>
        </p:nvSpPr>
        <p:spPr>
          <a:xfrm>
            <a:off x="1981199" y="4291893"/>
            <a:ext cx="804334" cy="276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8" name="Picture 2"/>
          <p:cNvPicPr>
            <a:picLocks noChangeAspect="1" noChangeArrowheads="1"/>
          </p:cNvPicPr>
          <p:nvPr/>
        </p:nvPicPr>
        <p:blipFill>
          <a:blip r:embed="rId4" cstate="print"/>
          <a:srcRect/>
          <a:stretch>
            <a:fillRect/>
          </a:stretch>
        </p:blipFill>
        <p:spPr bwMode="auto">
          <a:xfrm>
            <a:off x="1359958" y="2730500"/>
            <a:ext cx="1844040" cy="160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717947" y="1226637"/>
            <a:ext cx="7708106" cy="3421856"/>
          </a:xfrm>
          <a:prstGeom prst="rect">
            <a:avLst/>
          </a:prstGeom>
          <a:noFill/>
          <a:ln w="9525">
            <a:noFill/>
            <a:miter lim="800000"/>
            <a:headEnd/>
            <a:tailEnd/>
          </a:ln>
        </p:spPr>
      </p:pic>
      <p:sp>
        <p:nvSpPr>
          <p:cNvPr id="13" name="Titel 12"/>
          <p:cNvSpPr>
            <a:spLocks noGrp="1"/>
          </p:cNvSpPr>
          <p:nvPr>
            <p:ph type="title"/>
          </p:nvPr>
        </p:nvSpPr>
        <p:spPr/>
        <p:txBody>
          <a:bodyPr/>
          <a:lstStyle/>
          <a:p>
            <a:r>
              <a:rPr lang="de-DE" sz="2800" dirty="0" smtClean="0"/>
              <a:t>Turnierteilnehmer downloaden</a:t>
            </a:r>
            <a:endParaRPr lang="de-DE" sz="2800"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a:t>
            </a:fld>
            <a:endParaRPr lang="de-DE" dirty="0"/>
          </a:p>
        </p:txBody>
      </p:sp>
      <p:sp>
        <p:nvSpPr>
          <p:cNvPr id="14" name="Textfeld 13"/>
          <p:cNvSpPr txBox="1"/>
          <p:nvPr/>
        </p:nvSpPr>
        <p:spPr>
          <a:xfrm>
            <a:off x="610820" y="832757"/>
            <a:ext cx="4121641" cy="369332"/>
          </a:xfrm>
          <a:prstGeom prst="rect">
            <a:avLst/>
          </a:prstGeom>
          <a:noFill/>
        </p:spPr>
        <p:txBody>
          <a:bodyPr wrap="none" rtlCol="0">
            <a:spAutoFit/>
          </a:bodyPr>
          <a:lstStyle/>
          <a:p>
            <a:r>
              <a:rPr lang="de-DE" dirty="0" smtClean="0"/>
              <a:t>Datei-Dialog zum Speichern erscheint.</a:t>
            </a:r>
            <a:endParaRPr lang="de-DE" dirty="0"/>
          </a:p>
        </p:txBody>
      </p:sp>
      <p:pic>
        <p:nvPicPr>
          <p:cNvPr id="3077" name="Picture 5"/>
          <p:cNvPicPr>
            <a:picLocks noChangeAspect="1" noChangeArrowheads="1"/>
          </p:cNvPicPr>
          <p:nvPr/>
        </p:nvPicPr>
        <p:blipFill>
          <a:blip r:embed="rId4" cstate="print"/>
          <a:srcRect/>
          <a:stretch>
            <a:fillRect/>
          </a:stretch>
        </p:blipFill>
        <p:spPr bwMode="auto">
          <a:xfrm>
            <a:off x="2039543" y="1585415"/>
            <a:ext cx="5064919" cy="2821781"/>
          </a:xfrm>
          <a:prstGeom prst="rect">
            <a:avLst/>
          </a:prstGeom>
          <a:noFill/>
          <a:ln w="9525">
            <a:noFill/>
            <a:miter lim="800000"/>
            <a:headEnd/>
            <a:tailEnd/>
          </a:ln>
        </p:spPr>
      </p:pic>
      <p:sp>
        <p:nvSpPr>
          <p:cNvPr id="12" name="Ellipse 11"/>
          <p:cNvSpPr/>
          <p:nvPr/>
        </p:nvSpPr>
        <p:spPr>
          <a:xfrm>
            <a:off x="5428336" y="4082142"/>
            <a:ext cx="997865" cy="2694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Ellipse 10"/>
          <p:cNvSpPr/>
          <p:nvPr/>
        </p:nvSpPr>
        <p:spPr>
          <a:xfrm>
            <a:off x="2769054" y="1837484"/>
            <a:ext cx="2253002" cy="2200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a:spLocks noChangeAspect="1"/>
          </p:cNvSpPr>
          <p:nvPr/>
        </p:nvSpPr>
        <p:spPr>
          <a:xfrm>
            <a:off x="2336800" y="3598334"/>
            <a:ext cx="1786467" cy="2488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Ergebnisse in </a:t>
            </a:r>
            <a:r>
              <a:rPr lang="de-DE" dirty="0" err="1" smtClean="0"/>
              <a:t>click</a:t>
            </a:r>
            <a:r>
              <a:rPr lang="de-DE" dirty="0" smtClean="0"/>
              <a:t>-TT importiert</a:t>
            </a:r>
            <a:endParaRPr lang="de-DE" dirty="0"/>
          </a:p>
        </p:txBody>
      </p:sp>
      <p:sp>
        <p:nvSpPr>
          <p:cNvPr id="3" name="Datumsplatzhalter 2"/>
          <p:cNvSpPr>
            <a:spLocks noGrp="1"/>
          </p:cNvSpPr>
          <p:nvPr>
            <p:ph type="dt" sz="half" idx="10"/>
          </p:nvPr>
        </p:nvSpPr>
        <p:spPr/>
        <p:txBody>
          <a:bodyPr/>
          <a:lstStyle/>
          <a:p>
            <a:pPr>
              <a:defRPr/>
            </a:pPr>
            <a:r>
              <a:rPr lang="de-DE" smtClean="0"/>
              <a:t>17.10.2022</a:t>
            </a:r>
            <a:endParaRPr lang="de-DE" dirty="0"/>
          </a:p>
        </p:txBody>
      </p:sp>
      <p:sp>
        <p:nvSpPr>
          <p:cNvPr id="4" name="Fußzeilenplatzhalter 3"/>
          <p:cNvSpPr>
            <a:spLocks noGrp="1"/>
          </p:cNvSpPr>
          <p:nvPr>
            <p:ph type="ftr" sz="quarter" idx="11"/>
          </p:nvPr>
        </p:nvSpPr>
        <p:spPr/>
        <p:txBody>
          <a:bodyPr/>
          <a:lstStyle/>
          <a:p>
            <a:pPr>
              <a:defRPr/>
            </a:pPr>
            <a:r>
              <a:rPr lang="de-DE" smtClean="0"/>
              <a:t>Gerhard Heder (HeSoWa)</a:t>
            </a:r>
            <a:endParaRPr lang="de-DE"/>
          </a:p>
        </p:txBody>
      </p:sp>
      <p:sp>
        <p:nvSpPr>
          <p:cNvPr id="5" name="Foliennummernplatzhalter 4"/>
          <p:cNvSpPr>
            <a:spLocks noGrp="1"/>
          </p:cNvSpPr>
          <p:nvPr>
            <p:ph type="sldNum" sz="quarter" idx="12"/>
          </p:nvPr>
        </p:nvSpPr>
        <p:spPr/>
        <p:txBody>
          <a:bodyPr/>
          <a:lstStyle/>
          <a:p>
            <a:pPr>
              <a:defRPr/>
            </a:pPr>
            <a:fld id="{55E9C4E3-9422-4973-9978-F3058D9C3AF6}" type="slidenum">
              <a:rPr lang="de-DE" smtClean="0"/>
              <a:pPr>
                <a:defRPr/>
              </a:pPr>
              <a:t>80</a:t>
            </a:fld>
            <a:endParaRPr lang="de-DE" dirty="0"/>
          </a:p>
        </p:txBody>
      </p:sp>
      <p:pic>
        <p:nvPicPr>
          <p:cNvPr id="16386" name="Picture 2"/>
          <p:cNvPicPr>
            <a:picLocks noChangeAspect="1" noChangeArrowheads="1"/>
          </p:cNvPicPr>
          <p:nvPr/>
        </p:nvPicPr>
        <p:blipFill>
          <a:blip r:embed="rId3" cstate="print"/>
          <a:srcRect/>
          <a:stretch>
            <a:fillRect/>
          </a:stretch>
        </p:blipFill>
        <p:spPr bwMode="auto">
          <a:xfrm>
            <a:off x="1131570" y="864000"/>
            <a:ext cx="6880860" cy="3832860"/>
          </a:xfrm>
          <a:prstGeom prst="rect">
            <a:avLst/>
          </a:prstGeom>
          <a:noFill/>
          <a:ln w="9525">
            <a:noFill/>
            <a:miter lim="800000"/>
            <a:headEnd/>
            <a:tailEnd/>
          </a:ln>
        </p:spPr>
      </p:pic>
      <p:sp>
        <p:nvSpPr>
          <p:cNvPr id="9" name="Ellipse 8"/>
          <p:cNvSpPr/>
          <p:nvPr/>
        </p:nvSpPr>
        <p:spPr>
          <a:xfrm>
            <a:off x="5689599" y="3817757"/>
            <a:ext cx="1083734" cy="3732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788194" y="684000"/>
            <a:ext cx="7567612" cy="4100512"/>
          </a:xfrm>
          <a:prstGeom prst="rect">
            <a:avLst/>
          </a:prstGeom>
          <a:noFill/>
          <a:ln w="9525">
            <a:noFill/>
            <a:miter lim="800000"/>
            <a:headEnd/>
            <a:tailEnd/>
          </a:ln>
        </p:spPr>
      </p:pic>
      <p:pic>
        <p:nvPicPr>
          <p:cNvPr id="39941" name="Picture 5"/>
          <p:cNvPicPr>
            <a:picLocks noChangeAspect="1" noChangeArrowheads="1"/>
          </p:cNvPicPr>
          <p:nvPr/>
        </p:nvPicPr>
        <p:blipFill>
          <a:blip r:embed="rId4" cstate="print"/>
          <a:srcRect/>
          <a:stretch>
            <a:fillRect/>
          </a:stretch>
        </p:blipFill>
        <p:spPr bwMode="auto">
          <a:xfrm>
            <a:off x="802748" y="898262"/>
            <a:ext cx="1560195" cy="1293495"/>
          </a:xfrm>
          <a:prstGeom prst="rect">
            <a:avLst/>
          </a:prstGeom>
          <a:noFill/>
          <a:ln w="9525">
            <a:noFill/>
            <a:miter lim="800000"/>
            <a:headEnd/>
            <a:tailEnd/>
          </a:ln>
        </p:spPr>
      </p:pic>
      <p:sp>
        <p:nvSpPr>
          <p:cNvPr id="12292" name="Titel 5"/>
          <p:cNvSpPr>
            <a:spLocks noGrp="1"/>
          </p:cNvSpPr>
          <p:nvPr>
            <p:ph type="title"/>
          </p:nvPr>
        </p:nvSpPr>
        <p:spPr>
          <a:xfrm>
            <a:off x="457200" y="205980"/>
            <a:ext cx="8229600" cy="435769"/>
          </a:xfrm>
        </p:spPr>
        <p:txBody>
          <a:bodyPr/>
          <a:lstStyle/>
          <a:p>
            <a:pPr eaLnBrk="1" hangingPunct="1"/>
            <a:r>
              <a:rPr lang="de-DE" sz="2800" dirty="0" smtClean="0"/>
              <a:t>Neue Turnierdatei anlegen</a:t>
            </a:r>
          </a:p>
        </p:txBody>
      </p:sp>
      <p:sp>
        <p:nvSpPr>
          <p:cNvPr id="2" name="Datumsplatzhalter 1"/>
          <p:cNvSpPr>
            <a:spLocks noGrp="1"/>
          </p:cNvSpPr>
          <p:nvPr>
            <p:ph type="dt" sz="quarter" idx="10"/>
          </p:nvPr>
        </p:nvSpPr>
        <p:spPr/>
        <p:txBody>
          <a:bodyPr/>
          <a:lstStyle/>
          <a:p>
            <a:pPr>
              <a:defRPr/>
            </a:pPr>
            <a:r>
              <a:rPr lang="de-DE" smtClean="0"/>
              <a:t>17.10.2022</a:t>
            </a:r>
            <a:endParaRPr lang="de-DE" dirty="0"/>
          </a:p>
        </p:txBody>
      </p:sp>
      <p:sp>
        <p:nvSpPr>
          <p:cNvPr id="3" name="Fußzeilenplatzhalter 2"/>
          <p:cNvSpPr>
            <a:spLocks noGrp="1"/>
          </p:cNvSpPr>
          <p:nvPr>
            <p:ph type="ftr" sz="quarter" idx="11"/>
          </p:nvPr>
        </p:nvSpPr>
        <p:spPr/>
        <p:txBody>
          <a:bodyPr/>
          <a:lstStyle/>
          <a:p>
            <a:pPr>
              <a:defRPr/>
            </a:pPr>
            <a:r>
              <a:rPr lang="de-DE"/>
              <a:t>Gerhard Heder (HeSoWa)</a:t>
            </a:r>
          </a:p>
        </p:txBody>
      </p:sp>
      <p:sp>
        <p:nvSpPr>
          <p:cNvPr id="4" name="Foliennummernplatzhalter 3"/>
          <p:cNvSpPr>
            <a:spLocks noGrp="1"/>
          </p:cNvSpPr>
          <p:nvPr>
            <p:ph type="sldNum" sz="quarter" idx="12"/>
          </p:nvPr>
        </p:nvSpPr>
        <p:spPr/>
        <p:txBody>
          <a:bodyPr/>
          <a:lstStyle/>
          <a:p>
            <a:pPr>
              <a:defRPr/>
            </a:pPr>
            <a:fld id="{F0CBF81E-07F2-4E79-997A-D64A9C532FBD}" type="slidenum">
              <a:rPr lang="de-DE"/>
              <a:pPr>
                <a:defRPr/>
              </a:pPr>
              <a:t>9</a:t>
            </a:fld>
            <a:endParaRPr lang="de-DE" dirty="0"/>
          </a:p>
        </p:txBody>
      </p:sp>
      <p:pic>
        <p:nvPicPr>
          <p:cNvPr id="12296" name="Picture 8"/>
          <p:cNvPicPr>
            <a:picLocks noChangeAspect="1" noChangeArrowheads="1"/>
          </p:cNvPicPr>
          <p:nvPr/>
        </p:nvPicPr>
        <p:blipFill>
          <a:blip r:embed="rId5" cstate="print"/>
          <a:srcRect/>
          <a:stretch>
            <a:fillRect/>
          </a:stretch>
        </p:blipFill>
        <p:spPr bwMode="auto">
          <a:xfrm>
            <a:off x="804865" y="4641058"/>
            <a:ext cx="1666875" cy="12668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1795</Words>
  <Application>Microsoft Office PowerPoint</Application>
  <PresentationFormat>Bildschirmpräsentation (16:9)</PresentationFormat>
  <Paragraphs>475</Paragraphs>
  <Slides>80</Slides>
  <Notes>80</Notes>
  <HiddenSlides>0</HiddenSlides>
  <MMClips>0</MMClips>
  <ScaleCrop>false</ScaleCrop>
  <HeadingPairs>
    <vt:vector size="6" baseType="variant">
      <vt:variant>
        <vt:lpstr>Design</vt:lpstr>
      </vt:variant>
      <vt:variant>
        <vt:i4>1</vt:i4>
      </vt:variant>
      <vt:variant>
        <vt:lpstr>Folientitel</vt:lpstr>
      </vt:variant>
      <vt:variant>
        <vt:i4>80</vt:i4>
      </vt:variant>
      <vt:variant>
        <vt:lpstr>Zielgruppenorientierte Präsentationen</vt:lpstr>
      </vt:variant>
      <vt:variant>
        <vt:i4>1</vt:i4>
      </vt:variant>
    </vt:vector>
  </HeadingPairs>
  <TitlesOfParts>
    <vt:vector size="82" baseType="lpstr">
      <vt:lpstr>Larissa-Design</vt:lpstr>
      <vt:lpstr>TTT2020</vt:lpstr>
      <vt:lpstr>Inhalt</vt:lpstr>
      <vt:lpstr>Allgemeine Hinweise</vt:lpstr>
      <vt:lpstr>Turnierantrag</vt:lpstr>
      <vt:lpstr>Turnierantrag</vt:lpstr>
      <vt:lpstr>Turnierteilnehmer downloaden</vt:lpstr>
      <vt:lpstr>Turnierteilnehmer downloaden</vt:lpstr>
      <vt:lpstr>Turnierteilnehmer downloaden</vt:lpstr>
      <vt:lpstr>Neue Turnierdatei anlegen</vt:lpstr>
      <vt:lpstr>Neue Turnierdatei anlegen</vt:lpstr>
      <vt:lpstr>Neue Turnierdatei angelegt</vt:lpstr>
      <vt:lpstr>Daten aus click-TT importieren</vt:lpstr>
      <vt:lpstr>Daten aus click-TT importieren</vt:lpstr>
      <vt:lpstr>Daten aus click-TT importieren</vt:lpstr>
      <vt:lpstr>Nach dem Importieren der Teilnehmer</vt:lpstr>
      <vt:lpstr>Überprüfung der Einstellungen für den Wettbewerb</vt:lpstr>
      <vt:lpstr>Daten aus click-TT importiert</vt:lpstr>
      <vt:lpstr>Regeln für Bavarian TT-Race setzen</vt:lpstr>
      <vt:lpstr>Optionen für Schweizer System</vt:lpstr>
      <vt:lpstr>Optionen für Schweizer System</vt:lpstr>
      <vt:lpstr>Teilnehmer überprüfen</vt:lpstr>
      <vt:lpstr>Teilnehmer überprüfen</vt:lpstr>
      <vt:lpstr>Anwesende Teilnehmer markieren</vt:lpstr>
      <vt:lpstr>Anwesende Teilnehmer markieren</vt:lpstr>
      <vt:lpstr>Anwesende Teilnehmer markiert</vt:lpstr>
      <vt:lpstr>Teilnehmer aus Warteliste übernehmen</vt:lpstr>
      <vt:lpstr>Teilnehmer aus Warteliste übernehmen</vt:lpstr>
      <vt:lpstr>Teilnehmer aus Warteliste übernommen</vt:lpstr>
      <vt:lpstr>Auslosung aufrufen</vt:lpstr>
      <vt:lpstr>Wettbewerb auswählen</vt:lpstr>
      <vt:lpstr>Anzahl der Runden</vt:lpstr>
      <vt:lpstr>Auszulosende Spieler</vt:lpstr>
      <vt:lpstr>Optionen für Auslosung</vt:lpstr>
      <vt:lpstr>Optionen für die Auslosung</vt:lpstr>
      <vt:lpstr>Setzliste erstellen</vt:lpstr>
      <vt:lpstr>Setzliste erstellen (nach Q-TTR-Werten)</vt:lpstr>
      <vt:lpstr>Auslosung starten</vt:lpstr>
      <vt:lpstr>Auslosung übernehmen (speichern)</vt:lpstr>
      <vt:lpstr>Spielbetrieb durchführen</vt:lpstr>
      <vt:lpstr>Spiele der 1. Runde aufrufen</vt:lpstr>
      <vt:lpstr>Spiele der 1. Runde aufrufen</vt:lpstr>
      <vt:lpstr>Spiele der 1. Runde aufgerufen</vt:lpstr>
      <vt:lpstr>Schiedsrichterzettel drucken</vt:lpstr>
      <vt:lpstr>Schiedsrichterzettel drucken</vt:lpstr>
      <vt:lpstr>Schiedsrichterzettel drucken</vt:lpstr>
      <vt:lpstr>Ergebnis eines Spiels eingeben</vt:lpstr>
      <vt:lpstr>Ergebnis eines Spiels eingeben</vt:lpstr>
      <vt:lpstr>Ergebnis eines Spiels eingeben</vt:lpstr>
      <vt:lpstr>Ergebnis eines Spiels eingeben</vt:lpstr>
      <vt:lpstr>Ergebnis eines Spiels eingegeben</vt:lpstr>
      <vt:lpstr>Letztes Spiel der 1. Runde eingeben</vt:lpstr>
      <vt:lpstr>Nach Abschluss der 1. Runde</vt:lpstr>
      <vt:lpstr>Fortführung des Turniers ab der 2. Runde</vt:lpstr>
      <vt:lpstr>Kontrolle der Auslosung der nächsten Runde</vt:lpstr>
      <vt:lpstr>Eingabe des letzten Ergebnisses der 2. Runde</vt:lpstr>
      <vt:lpstr>Dialog zur Auslosung der 3. Runde</vt:lpstr>
      <vt:lpstr>Dialog zur Auslosung der 3. Runde</vt:lpstr>
      <vt:lpstr>Spielpaarungen der 3. Runde</vt:lpstr>
      <vt:lpstr>Alle Spiele abgeschlossen</vt:lpstr>
      <vt:lpstr>Spielplan aufrufen</vt:lpstr>
      <vt:lpstr>Spielplan aufrufen</vt:lpstr>
      <vt:lpstr>Spielplan (sortiert nach Setzpositionen)</vt:lpstr>
      <vt:lpstr>Spielplan (sortiert nach Platzierungen)</vt:lpstr>
      <vt:lpstr>Ergebnisse einzelner Runden</vt:lpstr>
      <vt:lpstr>Ergebnisse einzelner Runden</vt:lpstr>
      <vt:lpstr>Platzierungen ansehen</vt:lpstr>
      <vt:lpstr>Platzierungen ansehen</vt:lpstr>
      <vt:lpstr>Platzierungen ansehen</vt:lpstr>
      <vt:lpstr>Ergebnisse für click-TT exportieren</vt:lpstr>
      <vt:lpstr>Ergebnisse für click-TT exportieren</vt:lpstr>
      <vt:lpstr>Ergebnisse für click-TT exportieren</vt:lpstr>
      <vt:lpstr>Ergebnisse für click-TT exportieren</vt:lpstr>
      <vt:lpstr>Ergebnisse in click-TT importieren</vt:lpstr>
      <vt:lpstr>Ergebnisse in click-TT importieren</vt:lpstr>
      <vt:lpstr>Ergebnisse in click-TT importieren</vt:lpstr>
      <vt:lpstr>Ergebnisse in click-TT importieren</vt:lpstr>
      <vt:lpstr>Ergebnisse in click-TT importieren</vt:lpstr>
      <vt:lpstr>Ergebnisse in click-TT importieren</vt:lpstr>
      <vt:lpstr>Ergebnisse in click-TT importieren</vt:lpstr>
      <vt:lpstr>Ergebnisse in click-TT importiert</vt:lpstr>
      <vt:lpstr>Schulung</vt:lpstr>
    </vt:vector>
  </TitlesOfParts>
  <Company>HeSoWa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Tischtennisturnier-Programm TTT2020</dc:title>
  <dc:subject>BTTV Bavarian TT-Race</dc:subject>
  <dc:creator>Gerhard Heder</dc:creator>
  <cp:lastModifiedBy>Gerhard</cp:lastModifiedBy>
  <cp:revision>772</cp:revision>
  <dcterms:created xsi:type="dcterms:W3CDTF">2011-08-21T15:48:55Z</dcterms:created>
  <dcterms:modified xsi:type="dcterms:W3CDTF">2022-10-17T09:03:07Z</dcterms:modified>
</cp:coreProperties>
</file>